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0" r:id="rId3"/>
    <p:sldMasterId id="2147483685" r:id="rId4"/>
    <p:sldMasterId id="2147483702" r:id="rId5"/>
    <p:sldMasterId id="2147483714" r:id="rId6"/>
  </p:sldMasterIdLst>
  <p:notesMasterIdLst>
    <p:notesMasterId r:id="rId17"/>
  </p:notesMasterIdLst>
  <p:sldIdLst>
    <p:sldId id="271" r:id="rId7"/>
    <p:sldId id="1149" r:id="rId8"/>
    <p:sldId id="1151" r:id="rId9"/>
    <p:sldId id="1150" r:id="rId10"/>
    <p:sldId id="1154" r:id="rId11"/>
    <p:sldId id="1156" r:id="rId12"/>
    <p:sldId id="1155" r:id="rId13"/>
    <p:sldId id="1152" r:id="rId14"/>
    <p:sldId id="1153" r:id="rId15"/>
    <p:sldId id="833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ghaojie (TS)" initials="f(" lastIdx="1" clrIdx="0">
    <p:extLst>
      <p:ext uri="{19B8F6BF-5375-455C-9EA6-DF929625EA0E}">
        <p15:presenceInfo xmlns:p15="http://schemas.microsoft.com/office/powerpoint/2012/main" userId="S::fang.haojie@h3c.com::836c9fb2-712a-479f-aeeb-e711e7589b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D7000F"/>
    <a:srgbClr val="00B0F0"/>
    <a:srgbClr val="E7F4F3"/>
    <a:srgbClr val="CFE8E8"/>
    <a:srgbClr val="00B050"/>
    <a:srgbClr val="F3D21E"/>
    <a:srgbClr val="0078D7"/>
    <a:srgbClr val="7F9ED2"/>
    <a:srgbClr val="486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86822" autoAdjust="0"/>
  </p:normalViewPr>
  <p:slideViewPr>
    <p:cSldViewPr snapToGrid="0">
      <p:cViewPr varScale="1">
        <p:scale>
          <a:sx n="67" d="100"/>
          <a:sy n="67" d="100"/>
        </p:scale>
        <p:origin x="63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77C5A-286E-479F-BF83-C4468BF2E5F0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D2F6-21D1-4A64-81EA-2E1571957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0FF6D-43A1-46DE-843C-C114ED75EE2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76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1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48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46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968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325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281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0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99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3D2F6-21D1-4A64-81EA-2E15719570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8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5ED85-350F-4EA8-9EB2-898DEBBAA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78993C-247D-44EA-A8FC-C554D0A42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0C8A-55AE-4963-85F1-0DFC0384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F5F5A-F7C5-4B9F-AC95-1750A0E2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6E355A-1E1A-4B4B-BF88-3C3148AF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56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06E93-FAF5-4B5A-AABF-5E52EF12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4A0FF6-C27C-4CB2-B3C1-3423095F7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35BB6A-8880-4B1B-9D43-B2582AE2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53E284-4BA9-40E2-9222-77414AA06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6603D4-4A82-492C-8C97-C4CD51492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8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FE4A19-6282-4682-A069-7EF8006D5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CCF8B6-136D-4884-8BE7-18C1BE906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B6721A-8720-4D72-9FB6-C17D184A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74BC77-1867-48F7-B163-CB47581A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18C9F-A741-4826-A320-DC1E41B5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7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32796FEA-79F3-460A-9228-BD37D3CA8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60501"/>
            <a:ext cx="12192000" cy="3695700"/>
          </a:xfrm>
        </p:spPr>
        <p:txBody>
          <a:bodyPr/>
          <a:lstStyle>
            <a:lvl1pPr algn="ctr">
              <a:defRPr/>
            </a:lvl1pPr>
          </a:lstStyle>
          <a:p>
            <a:endParaRPr lang="zh-CN" altLang="en-US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EA3A5745-C02E-4A34-92D5-535A428BB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5196434"/>
            <a:ext cx="11328400" cy="401441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0F352E2-C72C-45EE-A43A-E7047664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3717033"/>
            <a:ext cx="11323015" cy="1439168"/>
          </a:xfrm>
          <a:solidFill>
            <a:schemeClr val="tx1">
              <a:alpha val="60000"/>
            </a:schemeClr>
          </a:solidFill>
        </p:spPr>
        <p:txBody>
          <a:bodyPr anchor="b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09" y="1549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7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32796FEA-79F3-460A-9228-BD37D3CA8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60502"/>
            <a:ext cx="12192000" cy="3695700"/>
          </a:xfrm>
        </p:spPr>
        <p:txBody>
          <a:bodyPr/>
          <a:lstStyle>
            <a:lvl1pPr algn="ctr">
              <a:defRPr/>
            </a:lvl1pPr>
          </a:lstStyle>
          <a:p>
            <a:endParaRPr lang="zh-CN" altLang="en-US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EA3A5745-C02E-4A34-92D5-535A428BB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5196436"/>
            <a:ext cx="11328400" cy="401441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0F352E2-C72C-45EE-A43A-E7047664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3" y="3717033"/>
            <a:ext cx="11323015" cy="1439168"/>
          </a:xfrm>
          <a:solidFill>
            <a:schemeClr val="tx1">
              <a:alpha val="60000"/>
            </a:schemeClr>
          </a:solidFill>
        </p:spPr>
        <p:txBody>
          <a:bodyPr anchor="b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09" y="1550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B301E20-A48C-47D3-BBCE-6125FBE9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D6148C-25C2-49E3-9004-5F92632121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/>
                </a:solidFill>
              </a:rPr>
              <a:t>Confidential </a:t>
            </a:r>
            <a:r>
              <a:rPr lang="zh-CN" altLang="en-US">
                <a:solidFill>
                  <a:srgbClr val="000000"/>
                </a:solidFill>
              </a:rPr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035CC0-66BB-47EB-AD84-79FD545F6F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8E3ED-7521-4FA0-9EE0-D58F5A13CC0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31803" y="756521"/>
            <a:ext cx="11626815" cy="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30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85EF904-9CC4-4F4D-BBE3-27B187EF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805FAA8-73F2-4106-AA52-75B7D41A5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/>
                </a:solidFill>
              </a:rPr>
              <a:t>Confidential </a:t>
            </a:r>
            <a:r>
              <a:rPr lang="zh-CN" altLang="en-US">
                <a:solidFill>
                  <a:srgbClr val="000000"/>
                </a:solidFill>
              </a:rPr>
              <a:t>保密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C9D6FD-536F-42C1-995A-5E131770EC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8E3ED-7521-4FA0-9EE0-D58F5A13CC0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431803" y="756521"/>
            <a:ext cx="11626815" cy="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30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84565" y="6468175"/>
            <a:ext cx="71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600">
                <a:solidFill>
                  <a:srgbClr val="FFFFFF">
                    <a:lumMod val="65000"/>
                  </a:srgbClr>
                </a:solidFill>
                <a:latin typeface="微软雅黑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600">
              <a:solidFill>
                <a:srgbClr val="FFFFFF">
                  <a:lumMod val="65000"/>
                </a:srgbClr>
              </a:solidFill>
              <a:latin typeface="微软雅黑" pitchFamily="34" charset="-122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6538386"/>
            <a:ext cx="12192000" cy="317500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388537" y="6581055"/>
            <a:ext cx="1337226" cy="256545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67" b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</a:rPr>
              <a:t>Confidential </a:t>
            </a:r>
            <a:r>
              <a:rPr lang="zh-CN" altLang="en-US" sz="1067" b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</a:rPr>
              <a:t>保密</a:t>
            </a:r>
          </a:p>
        </p:txBody>
      </p:sp>
      <p:sp>
        <p:nvSpPr>
          <p:cNvPr id="10" name="矩形 9"/>
          <p:cNvSpPr/>
          <p:nvPr/>
        </p:nvSpPr>
        <p:spPr>
          <a:xfrm>
            <a:off x="10377942" y="6556682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</a:rPr>
              <a:t>www.h3c.com</a:t>
            </a:r>
            <a:endParaRPr lang="zh-CN" altLang="en-US" sz="1333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377" y="1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51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D1CED23-80DE-43F2-A7DF-76D45E9AB811}"/>
              </a:ext>
            </a:extLst>
          </p:cNvPr>
          <p:cNvSpPr/>
          <p:nvPr/>
        </p:nvSpPr>
        <p:spPr>
          <a:xfrm>
            <a:off x="0" y="5"/>
            <a:ext cx="12192000" cy="33434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algn="ctr" defTabSz="1219140"/>
            <a:endParaRPr lang="zh-CN" altLang="en-US" sz="1867" b="1" kern="0">
              <a:solidFill>
                <a:srgbClr val="000000"/>
              </a:solidFill>
              <a:latin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85A3F96-425F-4D93-A272-88E3C5981F52}"/>
              </a:ext>
            </a:extLst>
          </p:cNvPr>
          <p:cNvSpPr/>
          <p:nvPr/>
        </p:nvSpPr>
        <p:spPr>
          <a:xfrm>
            <a:off x="5045178" y="3361640"/>
            <a:ext cx="2095830" cy="441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67">
                <a:solidFill>
                  <a:srgbClr val="000000"/>
                </a:solidFill>
                <a:latin typeface="微软雅黑" panose="020B0503020204020204" pitchFamily="34" charset="-122"/>
              </a:rPr>
              <a:t>www.h3c.com</a:t>
            </a:r>
            <a:endParaRPr lang="zh-CN" altLang="en-US" sz="2267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63" y="2253047"/>
            <a:ext cx="2158944" cy="10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79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631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44451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855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BB0D2-397F-4562-9AEC-F2D0A769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22A936-1452-4EDB-AB5F-9E715DA7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32C881-199E-48C1-BF86-CF4EBD0C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46DAEB-3DF9-4D21-BFAA-06BB9E01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F4E45-7823-4A00-805E-D3F398A8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71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44456"/>
            <a:ext cx="10972800" cy="5978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4874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32796FEA-79F3-460A-9228-BD37D3CA8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60501"/>
            <a:ext cx="12192000" cy="3695700"/>
          </a:xfrm>
        </p:spPr>
        <p:txBody>
          <a:bodyPr/>
          <a:lstStyle>
            <a:lvl1pPr algn="ctr">
              <a:defRPr/>
            </a:lvl1pPr>
          </a:lstStyle>
          <a:p>
            <a:endParaRPr lang="zh-CN" altLang="en-US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EA3A5745-C02E-4A34-92D5-535A428BB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5196434"/>
            <a:ext cx="11328400" cy="401441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0F352E2-C72C-45EE-A43A-E7047664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3717033"/>
            <a:ext cx="11323015" cy="1439168"/>
          </a:xfrm>
          <a:solidFill>
            <a:schemeClr val="tx1">
              <a:alpha val="60000"/>
            </a:schemeClr>
          </a:solidFill>
        </p:spPr>
        <p:txBody>
          <a:bodyPr anchor="b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09" y="1549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99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B301E20-A48C-47D3-BBCE-6125FBE9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D6148C-25C2-49E3-9004-5F92632121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035CC0-66BB-47EB-AD84-79FD545F6F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8E3ED-7521-4FA0-9EE0-D58F5A13CC0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31802" y="756521"/>
            <a:ext cx="11626815" cy="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6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85EF904-9CC4-4F4D-BBE3-27B187EF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805FAA8-73F2-4106-AA52-75B7D41A5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C9D6FD-536F-42C1-995A-5E131770EC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8E3ED-7521-4FA0-9EE0-D58F5A13CC0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431802" y="756521"/>
            <a:ext cx="11626815" cy="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93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84565" y="6468174"/>
            <a:ext cx="71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60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60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6538385"/>
            <a:ext cx="12192000" cy="317500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5388537" y="6581054"/>
            <a:ext cx="1337226" cy="256545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67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Confidential </a:t>
            </a:r>
            <a:r>
              <a:rPr lang="zh-CN" altLang="en-US" sz="1067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保密</a:t>
            </a:r>
          </a:p>
        </p:txBody>
      </p:sp>
      <p:sp>
        <p:nvSpPr>
          <p:cNvPr id="10" name="矩形 9"/>
          <p:cNvSpPr/>
          <p:nvPr/>
        </p:nvSpPr>
        <p:spPr>
          <a:xfrm>
            <a:off x="10377940" y="6556681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333" b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377" y="0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62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D1CED23-80DE-43F2-A7DF-76D45E9AB811}"/>
              </a:ext>
            </a:extLst>
          </p:cNvPr>
          <p:cNvSpPr/>
          <p:nvPr/>
        </p:nvSpPr>
        <p:spPr>
          <a:xfrm>
            <a:off x="0" y="3"/>
            <a:ext cx="12192000" cy="33434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67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85A3F96-425F-4D93-A272-88E3C5981F52}"/>
              </a:ext>
            </a:extLst>
          </p:cNvPr>
          <p:cNvSpPr/>
          <p:nvPr/>
        </p:nvSpPr>
        <p:spPr>
          <a:xfrm>
            <a:off x="5045177" y="3361638"/>
            <a:ext cx="2095830" cy="441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67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2267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63" y="2253046"/>
            <a:ext cx="2158944" cy="10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1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21590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210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标题和两项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09600" y="3470275"/>
            <a:ext cx="10972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4217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7214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51542-194E-4871-9292-A30D94B5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074ADE-BE3B-4325-A2D2-CBCFA2613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0CBF7B-69F6-4B87-861A-DC1C6ECC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08019D-A00D-416E-AC12-231BD571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4C5E3B-E8A2-42F4-8254-7C01C2F7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46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765175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94683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421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44451"/>
            <a:ext cx="10972800" cy="5978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4894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7469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765175"/>
            <a:ext cx="10972800" cy="52578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403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保密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91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32796FEA-79F3-460A-9228-BD37D3CA8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60501"/>
            <a:ext cx="12192000" cy="3695700"/>
          </a:xfrm>
        </p:spPr>
        <p:txBody>
          <a:bodyPr/>
          <a:lstStyle>
            <a:lvl1pPr algn="ctr">
              <a:defRPr/>
            </a:lvl1pPr>
          </a:lstStyle>
          <a:p>
            <a:endParaRPr lang="zh-CN" altLang="en-US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EA3A5745-C02E-4A34-92D5-535A428BB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5196434"/>
            <a:ext cx="11328400" cy="401441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0F352E2-C72C-45EE-A43A-E7047664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3717033"/>
            <a:ext cx="11323015" cy="1439168"/>
          </a:xfrm>
          <a:solidFill>
            <a:schemeClr val="tx1">
              <a:alpha val="60000"/>
            </a:schemeClr>
          </a:solidFill>
        </p:spPr>
        <p:txBody>
          <a:bodyPr anchor="b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09" y="1549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19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B301E20-A48C-47D3-BBCE-6125FBE9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D6148C-25C2-49E3-9004-5F92632121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035CC0-66BB-47EB-AD84-79FD545F6F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8E3ED-7521-4FA0-9EE0-D58F5A13CC0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31802" y="756521"/>
            <a:ext cx="11626815" cy="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19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85EF904-9CC4-4F4D-BBE3-27B187EF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805FAA8-73F2-4106-AA52-75B7D41A5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C9D6FD-536F-42C1-995A-5E131770EC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8E3ED-7521-4FA0-9EE0-D58F5A13CC0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431802" y="756521"/>
            <a:ext cx="11626815" cy="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68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D1CED23-80DE-43F2-A7DF-76D45E9AB811}"/>
              </a:ext>
            </a:extLst>
          </p:cNvPr>
          <p:cNvSpPr/>
          <p:nvPr/>
        </p:nvSpPr>
        <p:spPr>
          <a:xfrm>
            <a:off x="0" y="3"/>
            <a:ext cx="12192000" cy="33434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67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85A3F96-425F-4D93-A272-88E3C5981F52}"/>
              </a:ext>
            </a:extLst>
          </p:cNvPr>
          <p:cNvSpPr/>
          <p:nvPr/>
        </p:nvSpPr>
        <p:spPr>
          <a:xfrm>
            <a:off x="5045177" y="3361638"/>
            <a:ext cx="2095830" cy="441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67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2267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63" y="2253046"/>
            <a:ext cx="2158944" cy="10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8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97AE5-826F-4191-A416-52DD1A74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EC5E1C-C66E-4CAB-89B4-BB3A2CFD5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6574CE-BF68-47CB-A606-6F69B8268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4A768D-0DFE-4D81-B2CE-C834C752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034B53-9189-437E-914E-EBF498C1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0A15FB-71F6-4FE1-813E-32A1625D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889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6456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23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标题和两项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09600" y="3470275"/>
            <a:ext cx="10972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0589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2292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765175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6344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7651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470275"/>
            <a:ext cx="5384800" cy="255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9477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44451"/>
            <a:ext cx="10972800" cy="5978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02132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765175"/>
            <a:ext cx="538480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4867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450"/>
            <a:ext cx="9652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765175"/>
            <a:ext cx="10972800" cy="52578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32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14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2E6727-ED96-461B-820D-3691707B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0B1D62-FA5B-4D89-A087-076E8BCA9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53FD-E8FC-4D02-A075-49C99ABD8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379CA4-BA37-4876-BC88-2C060B617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03F68BC-0065-4733-9822-24E44DCB8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7ADE8B0-36F9-44BC-A664-8835F54B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0763187-F5CA-43A6-A34C-67718B75B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487A8D-C6D4-4D6D-BF57-D84E860A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03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秘密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76363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保密-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idx="1"/>
          </p:nvPr>
        </p:nvSpPr>
        <p:spPr bwMode="auto">
          <a:xfrm>
            <a:off x="609600" y="1440490"/>
            <a:ext cx="10972800" cy="44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810" y="452655"/>
            <a:ext cx="1097259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844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保密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523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保密-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508786"/>
            <a:ext cx="5384800" cy="4388777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508785"/>
            <a:ext cx="5384800" cy="4388779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9817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保密-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08788"/>
            <a:ext cx="5386917" cy="6660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08788"/>
            <a:ext cx="5389033" cy="6660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810" y="452655"/>
            <a:ext cx="109726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268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保密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397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保密-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59" y="273068"/>
            <a:ext cx="6815668" cy="585311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38129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保密-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6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48548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保密-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4846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保密-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304801"/>
            <a:ext cx="2743200" cy="55927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5927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814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55835-313E-442E-8CE4-DB4311A40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C16AEA-77AC-45E2-8B2C-1FFED974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91C087-78DD-4EB8-BB2E-EA0306EE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295DA0-1695-460E-A9FD-5AA8CB85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保密-节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0" y="6538385"/>
            <a:ext cx="12192000" cy="317500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10377940" y="6556681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333" b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灯片编号占位符 1"/>
          <p:cNvSpPr txBox="1">
            <a:spLocks/>
          </p:cNvSpPr>
          <p:nvPr userDrawn="1"/>
        </p:nvSpPr>
        <p:spPr>
          <a:xfrm>
            <a:off x="11662518" y="6555535"/>
            <a:ext cx="539925" cy="293159"/>
          </a:xfrm>
          <a:prstGeom prst="rect">
            <a:avLst/>
          </a:prstGeom>
        </p:spPr>
        <p:txBody>
          <a:bodyPr vert="horz" lIns="121920" tIns="96000" rIns="121920" bIns="60960" rtlCol="0" anchor="ctr" anchorCtr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fld id="{A86ACB03-5A97-4CE1-9F00-1FD1E9DACEC8}" type="slidenum"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11760629" y="6656507"/>
            <a:ext cx="0" cy="12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 userDrawn="1"/>
        </p:nvSpPr>
        <p:spPr>
          <a:xfrm>
            <a:off x="4086125" y="2476005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93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4800" b="1" spc="93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106651" y="3343471"/>
            <a:ext cx="198458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133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2133" b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>
            <a:endCxn id="15" idx="1"/>
          </p:cNvCxnSpPr>
          <p:nvPr userDrawn="1"/>
        </p:nvCxnSpPr>
        <p:spPr>
          <a:xfrm flipV="1">
            <a:off x="4737101" y="3553753"/>
            <a:ext cx="369550" cy="15421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7070780" y="3569173"/>
            <a:ext cx="369304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7655" y="356659"/>
            <a:ext cx="1082103" cy="465765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3695734" y="6581051"/>
            <a:ext cx="4800535" cy="25654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1067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Copyright © 2016 NEW H3C Group. All rights reserved.</a:t>
            </a:r>
            <a:endParaRPr lang="zh-CN" altLang="en-US" sz="1067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9293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保密-节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0" y="6538385"/>
            <a:ext cx="12192000" cy="317500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10377940" y="6556681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333" b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灯片编号占位符 1"/>
          <p:cNvSpPr txBox="1">
            <a:spLocks/>
          </p:cNvSpPr>
          <p:nvPr userDrawn="1"/>
        </p:nvSpPr>
        <p:spPr>
          <a:xfrm>
            <a:off x="11662518" y="6555535"/>
            <a:ext cx="539925" cy="293159"/>
          </a:xfrm>
          <a:prstGeom prst="rect">
            <a:avLst/>
          </a:prstGeom>
        </p:spPr>
        <p:txBody>
          <a:bodyPr vert="horz" lIns="121920" tIns="96000" rIns="121920" bIns="60960" rtlCol="0" anchor="ctr" anchorCtr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fld id="{A86ACB03-5A97-4CE1-9F00-1FD1E9DACEC8}" type="slidenum"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11760629" y="6656507"/>
            <a:ext cx="0" cy="12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0" y="1"/>
            <a:ext cx="12192000" cy="33434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67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045176" y="3361638"/>
            <a:ext cx="2095830" cy="441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67" b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2267" b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2074" y="2344553"/>
            <a:ext cx="1912157" cy="8230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3695734" y="6581051"/>
            <a:ext cx="4800535" cy="25654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1067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Copyright © 2016 NEW H3C Group. All rights reserved.</a:t>
            </a:r>
            <a:endParaRPr lang="zh-CN" altLang="en-US" sz="1067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0467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idx="1"/>
          </p:nvPr>
        </p:nvSpPr>
        <p:spPr bwMode="auto">
          <a:xfrm>
            <a:off x="609600" y="1440490"/>
            <a:ext cx="10972800" cy="44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810" y="452655"/>
            <a:ext cx="102867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4018369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810" y="452655"/>
            <a:ext cx="102867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3859705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91905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813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508786"/>
            <a:ext cx="5384800" cy="4388777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508785"/>
            <a:ext cx="5384800" cy="4388779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3774315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08788"/>
            <a:ext cx="5386917" cy="6660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08788"/>
            <a:ext cx="5389033" cy="6660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810" y="452655"/>
            <a:ext cx="102867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9097239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2396187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59" y="273068"/>
            <a:ext cx="6815668" cy="585311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628938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F8DBC0-E732-4AFE-9CD8-F2F3C708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7C50E6-B546-40E0-813A-0A0CE75E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BA1C9A-E21C-4EDE-9D74-AE3C463E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07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6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31754418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440616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304801"/>
            <a:ext cx="2743200" cy="55927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5927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017523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80268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71986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9120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6EDD1-DB13-4760-BDAC-D5E9E2F1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9DBB1E-687C-412F-977B-D95E7ED8E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FA514-0A6E-4045-A798-5C57F9419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8E66E9-5D00-4E05-972C-F3FD15498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B0A4A5-1167-410B-A046-ABC0619D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8DD6B3-E79C-4645-9DF5-4F3CAAA0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2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B0DBC-76D7-4BF3-829A-48968D38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023E4AF-B1D5-4ABA-ACB1-F926C1DE3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927F08-BE60-46B9-BA9A-780D9A4E9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2D8DF-5127-4FB6-A00F-53CDF4A7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75FB38-8B4E-4522-8577-39FD1F6D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4C8482-32A0-4155-A54E-6F793E11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72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645BF3-40AD-4ED5-89E3-25A3A677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0D7A7C-9D5A-4C18-8E33-A464ABF3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A147DA-3645-4049-9AD5-6C504ABD8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D872F-F4F2-427C-AD83-6FEBE34E6CF4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9F9C56-947E-4EBD-9827-128FDF436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7F9B0-8FE5-428B-A28D-C8008C006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CC6DE-3238-438D-95B0-E0DE8BE495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5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933453"/>
            <a:ext cx="11323013" cy="53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1184565" y="6468175"/>
            <a:ext cx="71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600">
                <a:solidFill>
                  <a:srgbClr val="FFFFFF">
                    <a:lumMod val="65000"/>
                  </a:srgbClr>
                </a:solidFill>
                <a:latin typeface="微软雅黑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600">
              <a:solidFill>
                <a:srgbClr val="FFFFFF">
                  <a:lumMod val="65000"/>
                </a:srgbClr>
              </a:solidFill>
              <a:latin typeface="微软雅黑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31803" y="128176"/>
            <a:ext cx="100806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" y="6502403"/>
            <a:ext cx="12191223" cy="367155"/>
            <a:chOff x="0" y="3089"/>
            <a:chExt cx="7502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7226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0377942" y="6556682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</a:rPr>
              <a:t>www.h3c.com</a:t>
            </a:r>
            <a:endParaRPr lang="zh-CN" altLang="en-US" sz="1333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26206EF-2037-4FAA-AAD5-DFE754458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064"/>
            <a:ext cx="4114800" cy="35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Confidential </a:t>
            </a:r>
            <a:r>
              <a:rPr lang="zh-CN" altLang="en-US">
                <a:solidFill>
                  <a:srgbClr val="000000"/>
                </a:solidFill>
              </a:rPr>
              <a:t>保密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C99FEB-1BB9-4ECD-BA6D-9001113C4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1800" y="6530982"/>
            <a:ext cx="2870200" cy="328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0378E3ED-7521-4FA0-9EE0-D58F5A13CC0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09" y="4183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5pPr>
      <a:lvl6pPr marL="6095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6pPr>
      <a:lvl7pPr marL="121914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7pPr>
      <a:lvl8pPr marL="182870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8pPr>
      <a:lvl9pPr marL="2438278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9pPr>
    </p:titleStyle>
    <p:bodyStyle>
      <a:lvl1pPr marL="457178" indent="-457178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24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990550" indent="-380981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2133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523925" indent="-304784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8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2133493" indent="-304784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743062" indent="-304784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4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352632" indent="-304784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6pPr>
      <a:lvl7pPr marL="3962202" indent="-304784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7pPr>
      <a:lvl8pPr marL="4571772" indent="-304784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8pPr>
      <a:lvl9pPr marL="5181341" indent="-304784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">
          <p15:clr>
            <a:srgbClr val="F26B43"/>
          </p15:clr>
        </p15:guide>
        <p15:guide id="2" pos="69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933453"/>
            <a:ext cx="11323013" cy="53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1184565" y="6468174"/>
            <a:ext cx="71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60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60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31802" y="128176"/>
            <a:ext cx="100806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" y="6502402"/>
            <a:ext cx="12191223" cy="367155"/>
            <a:chOff x="0" y="3089"/>
            <a:chExt cx="7502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7226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0377940" y="6556681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333" b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26206EF-2037-4FAA-AAD5-DFE754458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064"/>
            <a:ext cx="4114800" cy="35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C99FEB-1BB9-4ECD-BA6D-9001113C4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1800" y="6530980"/>
            <a:ext cx="2870200" cy="328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0378E3ED-7521-4FA0-9EE0-D58F5A13CC0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09" y="4182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6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730" r:id="rId1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24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2133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523962" indent="-304792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8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2133547" indent="-304792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743131" indent="-304792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4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35271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6pPr>
      <a:lvl7pPr marL="396230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7pPr>
      <a:lvl8pPr marL="457188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8pPr>
      <a:lvl9pPr marL="5181470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">
          <p15:clr>
            <a:srgbClr val="F26B43"/>
          </p15:clr>
        </p15:guide>
        <p15:guide id="2" pos="69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933453"/>
            <a:ext cx="11323013" cy="53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1184565" y="6468174"/>
            <a:ext cx="71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60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60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31802" y="128176"/>
            <a:ext cx="100806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" y="6502402"/>
            <a:ext cx="12191223" cy="367155"/>
            <a:chOff x="0" y="3089"/>
            <a:chExt cx="7502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7226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0377940" y="6556681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333" b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26206EF-2037-4FAA-AAD5-DFE754458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064"/>
            <a:ext cx="4114800" cy="35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C99FEB-1BB9-4ECD-BA6D-9001113C4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1800" y="6530980"/>
            <a:ext cx="2870200" cy="328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fld id="{0378E3ED-7521-4FA0-9EE0-D58F5A13CC0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09" y="4182"/>
            <a:ext cx="1254491" cy="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1" r:id="rId1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24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2133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523962" indent="-304792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8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2133547" indent="-304792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743131" indent="-304792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defRPr sz="14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35271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6pPr>
      <a:lvl7pPr marL="396230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7pPr>
      <a:lvl8pPr marL="457188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8pPr>
      <a:lvl9pPr marL="5181470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">
          <p15:clr>
            <a:srgbClr val="F26B43"/>
          </p15:clr>
        </p15:guide>
        <p15:guide id="2" pos="6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0490"/>
            <a:ext cx="10972800" cy="44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1184565" y="6468174"/>
            <a:ext cx="71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60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60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810" y="452655"/>
            <a:ext cx="1097259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0" y="6538385"/>
            <a:ext cx="12192000" cy="317500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2" name="矩形 11"/>
          <p:cNvSpPr/>
          <p:nvPr/>
        </p:nvSpPr>
        <p:spPr>
          <a:xfrm>
            <a:off x="10377940" y="6556681"/>
            <a:ext cx="1308820" cy="29745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333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333" b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92545" y="260648"/>
            <a:ext cx="892239" cy="384043"/>
          </a:xfrm>
          <a:prstGeom prst="rect">
            <a:avLst/>
          </a:prstGeom>
        </p:spPr>
      </p:pic>
      <p:sp>
        <p:nvSpPr>
          <p:cNvPr id="16" name="灯片编号占位符 1"/>
          <p:cNvSpPr txBox="1">
            <a:spLocks/>
          </p:cNvSpPr>
          <p:nvPr userDrawn="1"/>
        </p:nvSpPr>
        <p:spPr>
          <a:xfrm>
            <a:off x="11662518" y="6555535"/>
            <a:ext cx="539925" cy="293159"/>
          </a:xfrm>
          <a:prstGeom prst="rect">
            <a:avLst/>
          </a:prstGeom>
        </p:spPr>
        <p:txBody>
          <a:bodyPr vert="horz" lIns="121920" tIns="96000" rIns="121920" bIns="60960" rtlCol="0" anchor="ctr" anchorCtr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fld id="{A86ACB03-5A97-4CE1-9F00-1FD1E9DACEC8}" type="slidenum">
              <a:rPr lang="zh-CN" alt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11760629" y="6656507"/>
            <a:ext cx="0" cy="12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3695734" y="6581051"/>
            <a:ext cx="4800535" cy="25654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1067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Copyright © 2016 NEW H3C Group. All rights reserved.</a:t>
            </a:r>
            <a:endParaRPr lang="zh-CN" altLang="en-US" sz="1067" b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87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33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9pPr>
    </p:titleStyle>
    <p:bodyStyle>
      <a:lvl1pPr marL="457189" indent="-457189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24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2133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523962" indent="-304792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8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2133547" indent="-304792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74313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467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35271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6pPr>
      <a:lvl7pPr marL="396230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7pPr>
      <a:lvl8pPr marL="457188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8pPr>
      <a:lvl9pPr marL="5181470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1451"/>
            <a:ext cx="10972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11184467" y="6468534"/>
            <a:ext cx="711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B1D038-B864-4CF9-BAAD-9FA967F66FA5}" type="slidenum">
              <a:rPr lang="en-US" altLang="zh-CN" sz="1600" smtClean="0">
                <a:solidFill>
                  <a:srgbClr val="A6A6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600">
              <a:solidFill>
                <a:srgbClr val="A6A6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2967"/>
            <a:ext cx="1028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grpSp>
        <p:nvGrpSpPr>
          <p:cNvPr id="1029" name="Group 4"/>
          <p:cNvGrpSpPr>
            <a:grpSpLocks noChangeAspect="1"/>
          </p:cNvGrpSpPr>
          <p:nvPr/>
        </p:nvGrpSpPr>
        <p:grpSpPr bwMode="auto">
          <a:xfrm>
            <a:off x="0" y="6538385"/>
            <a:ext cx="12192000" cy="317500"/>
            <a:chOff x="0" y="3089"/>
            <a:chExt cx="5760" cy="150"/>
          </a:xfrm>
        </p:grpSpPr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3200"/>
            </a:p>
          </p:txBody>
        </p:sp>
        <p:sp>
          <p:nvSpPr>
            <p:cNvPr id="1034" name="Rectangle 6"/>
            <p:cNvSpPr>
              <a:spLocks noChangeArrowheads="1"/>
            </p:cNvSpPr>
            <p:nvPr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3200"/>
            </a:p>
          </p:txBody>
        </p:sp>
        <p:sp>
          <p:nvSpPr>
            <p:cNvPr id="1035" name="Rectangle 7"/>
            <p:cNvSpPr>
              <a:spLocks noChangeArrowheads="1"/>
            </p:cNvSpPr>
            <p:nvPr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3200"/>
            </a:p>
          </p:txBody>
        </p:sp>
        <p:sp>
          <p:nvSpPr>
            <p:cNvPr id="1036" name="Rectangle 8"/>
            <p:cNvSpPr>
              <a:spLocks noChangeArrowheads="1"/>
            </p:cNvSpPr>
            <p:nvPr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3200"/>
            </a:p>
          </p:txBody>
        </p:sp>
      </p:grpSp>
      <p:pic>
        <p:nvPicPr>
          <p:cNvPr id="1030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1" y="260352"/>
            <a:ext cx="891116" cy="3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矩形 10"/>
          <p:cNvSpPr>
            <a:spLocks noChangeArrowheads="1"/>
          </p:cNvSpPr>
          <p:nvPr/>
        </p:nvSpPr>
        <p:spPr bwMode="auto">
          <a:xfrm>
            <a:off x="5389033" y="6581562"/>
            <a:ext cx="133722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067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Confidential </a:t>
            </a:r>
            <a:r>
              <a:rPr lang="zh-CN" altLang="en-US" sz="1067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保密</a:t>
            </a:r>
          </a:p>
        </p:txBody>
      </p:sp>
      <p:sp>
        <p:nvSpPr>
          <p:cNvPr id="1032" name="矩形 11"/>
          <p:cNvSpPr>
            <a:spLocks noChangeArrowheads="1"/>
          </p:cNvSpPr>
          <p:nvPr/>
        </p:nvSpPr>
        <p:spPr bwMode="auto">
          <a:xfrm>
            <a:off x="10378018" y="6555815"/>
            <a:ext cx="130882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333" b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333" b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432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7" r:id="rId12"/>
    <p:sldLayoutId id="2147483728" r:id="rId13"/>
    <p:sldLayoutId id="2147483729" r:id="rId14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CC0000"/>
          </a:solidFill>
          <a:latin typeface="Arial" charset="0"/>
          <a:ea typeface="华文细黑" pitchFamily="2" charset="-122"/>
        </a:defRPr>
      </a:lvl9pPr>
    </p:titleStyle>
    <p:bodyStyle>
      <a:lvl1pPr marL="457189" indent="-457189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990575" indent="-38099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sz="2133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523962" indent="-304792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sz="1867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2133547" indent="-304792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sz="1600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743131" indent="-304792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467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35271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6pPr>
      <a:lvl7pPr marL="396230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7pPr>
      <a:lvl8pPr marL="4571886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8pPr>
      <a:lvl9pPr marL="5181470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397A3765-0E39-43C7-A5F1-0DFECC255C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664" b="11702"/>
          <a:stretch/>
        </p:blipFill>
        <p:spPr>
          <a:xfrm>
            <a:off x="0" y="1364804"/>
            <a:ext cx="12192000" cy="3695700"/>
          </a:xfrm>
        </p:spPr>
      </p:pic>
      <p:sp>
        <p:nvSpPr>
          <p:cNvPr id="17" name="标题 16">
            <a:extLst>
              <a:ext uri="{FF2B5EF4-FFF2-40B4-BE49-F238E27FC236}">
                <a16:creationId xmlns:a16="http://schemas.microsoft.com/office/drawing/2014/main" id="{E801F472-4E2E-4D04-9B1F-806366DD4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2" y="3610703"/>
            <a:ext cx="11323015" cy="1439168"/>
          </a:xfrm>
        </p:spPr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无线非</a:t>
            </a: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wlan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干扰源梳理</a:t>
            </a:r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2530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40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03712" y="247325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9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4800" b="1" spc="93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7693" y="3343471"/>
            <a:ext cx="210249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2133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endCxn id="6" idx="1"/>
          </p:cNvCxnSpPr>
          <p:nvPr/>
        </p:nvCxnSpPr>
        <p:spPr>
          <a:xfrm flipV="1">
            <a:off x="4737100" y="3553753"/>
            <a:ext cx="310593" cy="15421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070780" y="3569173"/>
            <a:ext cx="369304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656" y="356658"/>
            <a:ext cx="1082117" cy="4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en-US" altLang="zh-CN"/>
              <a:t>ABB</a:t>
            </a:r>
            <a:r>
              <a:rPr lang="zh-CN" altLang="en-US"/>
              <a:t>微波移动传感器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314897" y="1152928"/>
            <a:ext cx="5579126" cy="455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ABB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微波移动传感器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终端连接高频信道时，偶发会长时间不通网关，或者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ping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测试延迟大。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macos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尤为明显。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该传感器应用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5.8GHz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高频雷达技术，当工作频段与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信道频段吻合时，会导致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macos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终端均无法正常接入，或者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ping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会丢包或大延迟。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仅使用低频信道，或者高频使用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100~144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信道；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、传感器固定信道，亦或使用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5.8GHz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范围外的频段；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FD824B-7D70-452B-86E3-B58F07626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41" y="940045"/>
            <a:ext cx="6016129" cy="32573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782804-32A2-489C-A01D-484FC9AF8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141" y="3980206"/>
            <a:ext cx="2685576" cy="24080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F477926-50B8-4069-8B28-C8593A78A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275" y="3986517"/>
            <a:ext cx="2257540" cy="24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9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zh-CN" altLang="en-US"/>
              <a:t>微波人体感应器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431800" y="1263096"/>
            <a:ext cx="6751198" cy="413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微波人体感应器   型号：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L-SENMW01-01D0B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无线终端卡顿，几乎无法使用；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该传感器采用电磁波反射原理检测人体是否存在，发出的检测信号会影响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通信。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、根据“人体感应器”宣称规格，修改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配置，不使用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149-165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信道；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、替换使用在其它频段工作的“人体感应器”产品；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02">
            <a:extLst>
              <a:ext uri="{FF2B5EF4-FFF2-40B4-BE49-F238E27FC236}">
                <a16:creationId xmlns:a16="http://schemas.microsoft.com/office/drawing/2014/main" id="{B724E736-A1A5-4E3B-AD61-E1CDE5DFFAEF}"/>
              </a:ext>
            </a:extLst>
          </p:cNvPr>
          <p:cNvPicPr/>
          <p:nvPr/>
        </p:nvPicPr>
        <p:blipFill>
          <a:blip r:embed="rId3"/>
          <a:srcRect l="17507" t="22890" r="7029" b="1415"/>
          <a:stretch>
            <a:fillRect/>
          </a:stretch>
        </p:blipFill>
        <p:spPr>
          <a:xfrm>
            <a:off x="7620000" y="822895"/>
            <a:ext cx="3749407" cy="2754222"/>
          </a:xfrm>
          <a:prstGeom prst="rect">
            <a:avLst/>
          </a:prstGeom>
        </p:spPr>
      </p:pic>
      <p:pic>
        <p:nvPicPr>
          <p:cNvPr id="10" name="图片 9" descr="01">
            <a:extLst>
              <a:ext uri="{FF2B5EF4-FFF2-40B4-BE49-F238E27FC236}">
                <a16:creationId xmlns:a16="http://schemas.microsoft.com/office/drawing/2014/main" id="{8D0689E3-0566-4E51-B084-2D8528233E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0" y="3668617"/>
            <a:ext cx="3749407" cy="27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zh-CN" altLang="en-US"/>
              <a:t>车辆</a:t>
            </a:r>
            <a:r>
              <a:rPr lang="en-US" altLang="zh-CN"/>
              <a:t>—</a:t>
            </a:r>
            <a:r>
              <a:rPr lang="zh-CN" altLang="en-US"/>
              <a:t>奇瑞瑞虎</a:t>
            </a:r>
            <a:r>
              <a:rPr lang="en-US" altLang="zh-CN"/>
              <a:t>8plus</a:t>
            </a:r>
            <a:r>
              <a:rPr lang="zh-CN" altLang="en-US"/>
              <a:t>、星途</a:t>
            </a:r>
            <a:r>
              <a:rPr lang="en-US" altLang="zh-CN"/>
              <a:t>ET </a:t>
            </a: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431800" y="1263096"/>
            <a:ext cx="4834263" cy="372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奇瑞瑞虎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8plus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、星途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环境中偶发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5G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频段非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wlan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干扰严重；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车辆启动时，相关启动模块存在非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wlan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频段干扰。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仅使用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2.4GHz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、无线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远离干扰源车辆；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fadaca15262ad00179bfcc2f460862b6">
            <a:hlinkClick r:id="" action="ppaction://media"/>
            <a:extLst>
              <a:ext uri="{FF2B5EF4-FFF2-40B4-BE49-F238E27FC236}">
                <a16:creationId xmlns:a16="http://schemas.microsoft.com/office/drawing/2014/main" id="{198D7A63-40C3-4096-A908-03EBF792C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019" y="791918"/>
            <a:ext cx="3210402" cy="56654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154D00F-3421-44A3-AE44-855C81892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986" y="1892034"/>
            <a:ext cx="3338110" cy="309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zh-CN" altLang="en-US"/>
              <a:t>图传设备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431800" y="1252079"/>
            <a:ext cx="7169839" cy="413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无线图传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wifi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无线直播视频传输设备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无线终端偶发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5G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频段卡顿；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图传设备工作频率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4.9GHz~5.9GHz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，会根据信道使用情况切换到状态良好的信道，并且会根据实时信道情况自动切换，会影响同信道的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关联终端的使用效果。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、图传设备固定频段或者关闭设备；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、使用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2.4GHz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40B06F-BA88-495B-8CF0-47BE83397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84" y="1049815"/>
            <a:ext cx="3862216" cy="51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8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zh-CN" altLang="en-US"/>
              <a:t>无线投屏器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431801" y="1252079"/>
            <a:ext cx="5092700" cy="4967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hdmi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无线投屏器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无线终端偶发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5G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频段卡顿；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这类设备通常使用的频率范围是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4.9GHz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到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5.9GHz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之间。会根据信道使用情况切换到状态良好的信道，并且会根据实时信道情况自动切换，会影响同信道的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关联终端的使用效果。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、关闭投屏设备；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、使用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2.4GHz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BA9FA5-A431-4CD0-AEBA-3470646E8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3" b="1875"/>
          <a:stretch/>
        </p:blipFill>
        <p:spPr>
          <a:xfrm>
            <a:off x="8701986" y="1396390"/>
            <a:ext cx="3416763" cy="39798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614DE7-2EAA-47D9-A2E7-82EEBD198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1" y="1396390"/>
            <a:ext cx="2986088" cy="39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zh-CN" altLang="en-US"/>
              <a:t>无人机遥控器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431800" y="1252079"/>
            <a:ext cx="6052058" cy="429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无人机遥控器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https://www.dji.com/cn/support/product/mavic-air-2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无线终端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卡顿；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无人机的图传方案工作在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2.4GHz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5.8GHz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频段，与无线频段完全重合。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、图传设备固定频段或者关闭设备；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使用低频信道，或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100~144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的海外信道；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E4B5BE1-D84E-4AF2-B544-C8D15E97D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242" y="811795"/>
            <a:ext cx="3321280" cy="19571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6CED0C-04DA-42A2-9D35-5C5AAE9D0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0"/>
          <a:stretch/>
        </p:blipFill>
        <p:spPr>
          <a:xfrm>
            <a:off x="6483858" y="2842585"/>
            <a:ext cx="5708142" cy="34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8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zh-CN" altLang="en-US"/>
              <a:t>信号屏蔽器 </a:t>
            </a:r>
            <a:r>
              <a:rPr lang="en-US" altLang="zh-CN"/>
              <a:t>/ </a:t>
            </a:r>
            <a:r>
              <a:rPr lang="zh-CN" altLang="en-US"/>
              <a:t>信号干扰仪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431801" y="1340214"/>
            <a:ext cx="5792278" cy="3151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信号屏蔽器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信号干扰仪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无线终端几乎不可用；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高校考试期间，信号屏蔽器会让一定范围内的手机、收音机、蓝牙、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等信号频段都变成噪音；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、关闭信号屏蔽器；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3C3EB7-00D7-41F3-847E-C8EE61D69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79" y="965754"/>
            <a:ext cx="2803463" cy="23613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8BDF42-AAEA-4E87-A0BB-BC1F4083A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439" y="965755"/>
            <a:ext cx="2524582" cy="24152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7B6747-28F2-4431-A8AE-FC7B2EF51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941" y="3554660"/>
            <a:ext cx="2107415" cy="2648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B2F18D2-DFED-48EA-9520-68F516679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003" y="3789801"/>
            <a:ext cx="2914844" cy="22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1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97CA2D-DD1B-44B1-A311-F3521751E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/>
              <a:t>Confidential </a:t>
            </a:r>
            <a:r>
              <a:rPr lang="zh-CN" altLang="en-US"/>
              <a:t>保密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2323C9-FA4E-4905-B8E2-CC15D52F6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DF30B28-C1BF-42AC-9BB9-D103A9A98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128588"/>
            <a:ext cx="10080625" cy="609600"/>
          </a:xfrm>
          <a:noFill/>
          <a:ln/>
        </p:spPr>
        <p:txBody>
          <a:bodyPr/>
          <a:lstStyle/>
          <a:p>
            <a:r>
              <a:rPr lang="zh-CN" altLang="en-US"/>
              <a:t>微波炉 </a:t>
            </a:r>
            <a:r>
              <a:rPr lang="en-US" altLang="zh-CN"/>
              <a:t>/ </a:t>
            </a:r>
            <a:r>
              <a:rPr lang="zh-CN" altLang="en-US"/>
              <a:t>无绳电话 </a:t>
            </a:r>
            <a:r>
              <a:rPr lang="en-US" altLang="zh-CN"/>
              <a:t>/ </a:t>
            </a:r>
            <a:r>
              <a:rPr lang="zh-CN" altLang="en-US"/>
              <a:t>蓝牙设备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1B5734-7BC3-4322-B5F2-192E3BDDD08E}"/>
              </a:ext>
            </a:extLst>
          </p:cNvPr>
          <p:cNvSpPr txBox="1"/>
          <p:nvPr/>
        </p:nvSpPr>
        <p:spPr>
          <a:xfrm>
            <a:off x="431801" y="1340214"/>
            <a:ext cx="5792278" cy="3720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干扰源：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微波炉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无绳电话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蓝牙设备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无线终端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2.4G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卡顿；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故障原因：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此类设备与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WiFi 2.4GHz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频段的工作频率高度重合，干扰无线信号使用。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规避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解决方案：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、关闭干扰源；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、使用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5GHz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频段无线信号；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44FCB1-82D4-4B14-9FE0-01FC36DC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830" y="1140858"/>
            <a:ext cx="3806442" cy="2288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5DE95E-7BAD-4E4B-96E1-C958F7AE3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830" y="3841119"/>
            <a:ext cx="38290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7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新华三集团PPT模板-白底中文模板">
  <a:themeElements>
    <a:clrScheme name="自定义 6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60012"/>
      </a:accent1>
      <a:accent2>
        <a:srgbClr val="808080"/>
      </a:accent2>
      <a:accent3>
        <a:srgbClr val="606060"/>
      </a:accent3>
      <a:accent4>
        <a:srgbClr val="0097BE"/>
      </a:accent4>
      <a:accent5>
        <a:srgbClr val="86C6C5"/>
      </a:accent5>
      <a:accent6>
        <a:srgbClr val="8DAA97"/>
      </a:accent6>
      <a:hlink>
        <a:srgbClr val="E60012"/>
      </a:hlink>
      <a:folHlink>
        <a:srgbClr val="808080"/>
      </a:folHlink>
    </a:clrScheme>
    <a:fontScheme name="oeneqsed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itchFamily="34" charset="-122"/>
            <a:ea typeface="微软雅黑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新华三集团PPT模板-白底中文模板">
  <a:themeElements>
    <a:clrScheme name="自定义 6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60012"/>
      </a:accent1>
      <a:accent2>
        <a:srgbClr val="808080"/>
      </a:accent2>
      <a:accent3>
        <a:srgbClr val="606060"/>
      </a:accent3>
      <a:accent4>
        <a:srgbClr val="0097BE"/>
      </a:accent4>
      <a:accent5>
        <a:srgbClr val="86C6C5"/>
      </a:accent5>
      <a:accent6>
        <a:srgbClr val="8DAA97"/>
      </a:accent6>
      <a:hlink>
        <a:srgbClr val="E60012"/>
      </a:hlink>
      <a:folHlink>
        <a:srgbClr val="808080"/>
      </a:folHlink>
    </a:clrScheme>
    <a:fontScheme name="oeneqsed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itchFamily="34" charset="-122"/>
            <a:ea typeface="微软雅黑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新华三集团PPT模板-白底中文模板">
  <a:themeElements>
    <a:clrScheme name="自定义 6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60012"/>
      </a:accent1>
      <a:accent2>
        <a:srgbClr val="808080"/>
      </a:accent2>
      <a:accent3>
        <a:srgbClr val="606060"/>
      </a:accent3>
      <a:accent4>
        <a:srgbClr val="0097BE"/>
      </a:accent4>
      <a:accent5>
        <a:srgbClr val="86C6C5"/>
      </a:accent5>
      <a:accent6>
        <a:srgbClr val="8DAA97"/>
      </a:accent6>
      <a:hlink>
        <a:srgbClr val="E60012"/>
      </a:hlink>
      <a:folHlink>
        <a:srgbClr val="808080"/>
      </a:folHlink>
    </a:clrScheme>
    <a:fontScheme name="oeneqsed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itchFamily="34" charset="-122"/>
            <a:ea typeface="微软雅黑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模板-Confidential 保密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华文细黑"/>
        <a:cs typeface=""/>
      </a:majorFont>
      <a:minorFont>
        <a:latin typeface="华文中宋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itchFamily="34" charset="-122"/>
            <a:ea typeface="微软雅黑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主题2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华文细黑"/>
        <a:cs typeface=""/>
      </a:majorFont>
      <a:minorFont>
        <a:latin typeface="华文中宋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itchFamily="34" charset="-122"/>
            <a:ea typeface="微软雅黑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主题2" id="{11C95974-8956-43FC-B997-B0F9256047C3}" vid="{43D8BC6A-0497-436C-8BF6-9DA4C49A6AD5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5318</TotalTime>
  <Words>687</Words>
  <Application>Microsoft Office PowerPoint</Application>
  <PresentationFormat>宽屏</PresentationFormat>
  <Paragraphs>85</Paragraphs>
  <Slides>10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等线</vt:lpstr>
      <vt:lpstr>等线 Light</vt:lpstr>
      <vt:lpstr>华文中宋</vt:lpstr>
      <vt:lpstr>微软雅黑</vt:lpstr>
      <vt:lpstr>Arial</vt:lpstr>
      <vt:lpstr>Times New Roman</vt:lpstr>
      <vt:lpstr>Office 主题​​</vt:lpstr>
      <vt:lpstr>新华三集团PPT模板-白底中文模板</vt:lpstr>
      <vt:lpstr>1_新华三集团PPT模板-白底中文模板</vt:lpstr>
      <vt:lpstr>2_新华三集团PPT模板-白底中文模板</vt:lpstr>
      <vt:lpstr>模板-Confidential 保密</vt:lpstr>
      <vt:lpstr>主题2</vt:lpstr>
      <vt:lpstr>无线非wlan干扰源梳理</vt:lpstr>
      <vt:lpstr>ABB微波移动传感器</vt:lpstr>
      <vt:lpstr>微波人体感应器</vt:lpstr>
      <vt:lpstr>车辆—奇瑞瑞虎8plus、星途ET </vt:lpstr>
      <vt:lpstr>图传设备</vt:lpstr>
      <vt:lpstr>无线投屏器</vt:lpstr>
      <vt:lpstr>无人机遥控器</vt:lpstr>
      <vt:lpstr>信号屏蔽器 / 信号干扰仪</vt:lpstr>
      <vt:lpstr>微波炉 / 无绳电话 / 蓝牙设备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xiaochu (TS)</dc:creator>
  <cp:lastModifiedBy>fanghaojie (CT产品支持部, TS)</cp:lastModifiedBy>
  <cp:revision>864</cp:revision>
  <dcterms:created xsi:type="dcterms:W3CDTF">2022-08-09T03:00:04Z</dcterms:created>
  <dcterms:modified xsi:type="dcterms:W3CDTF">2026-02-14T02:37:05Z</dcterms:modified>
</cp:coreProperties>
</file>