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  <p:sldMasterId id="2147483657" r:id="rId5"/>
    <p:sldMasterId id="2147483979" r:id="rId6"/>
    <p:sldMasterId id="2147483992" r:id="rId7"/>
    <p:sldMasterId id="2147484011" r:id="rId8"/>
  </p:sldMasterIdLst>
  <p:notesMasterIdLst>
    <p:notesMasterId r:id="rId27"/>
  </p:notesMasterIdLst>
  <p:handoutMasterIdLst>
    <p:handoutMasterId r:id="rId28"/>
  </p:handoutMasterIdLst>
  <p:sldIdLst>
    <p:sldId id="794" r:id="rId9"/>
    <p:sldId id="800" r:id="rId10"/>
    <p:sldId id="849" r:id="rId11"/>
    <p:sldId id="856" r:id="rId12"/>
    <p:sldId id="884" r:id="rId13"/>
    <p:sldId id="885" r:id="rId14"/>
    <p:sldId id="886" r:id="rId15"/>
    <p:sldId id="852" r:id="rId16"/>
    <p:sldId id="887" r:id="rId17"/>
    <p:sldId id="894" r:id="rId18"/>
    <p:sldId id="888" r:id="rId19"/>
    <p:sldId id="889" r:id="rId20"/>
    <p:sldId id="890" r:id="rId21"/>
    <p:sldId id="891" r:id="rId22"/>
    <p:sldId id="892" r:id="rId23"/>
    <p:sldId id="883" r:id="rId24"/>
    <p:sldId id="893" r:id="rId25"/>
    <p:sldId id="799" r:id="rId26"/>
  </p:sldIdLst>
  <p:sldSz cx="9144000" cy="5143500" type="screen16x9"/>
  <p:notesSz cx="7099300" cy="10234613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61B3245-C396-4324-B033-DBBA010D3D65}">
          <p14:sldIdLst>
            <p14:sldId id="794"/>
            <p14:sldId id="800"/>
            <p14:sldId id="849"/>
            <p14:sldId id="856"/>
            <p14:sldId id="884"/>
            <p14:sldId id="885"/>
            <p14:sldId id="886"/>
            <p14:sldId id="852"/>
            <p14:sldId id="887"/>
            <p14:sldId id="894"/>
            <p14:sldId id="888"/>
            <p14:sldId id="889"/>
            <p14:sldId id="890"/>
            <p14:sldId id="891"/>
            <p14:sldId id="892"/>
            <p14:sldId id="883"/>
            <p14:sldId id="893"/>
            <p14:sldId id="7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3" pos="2306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775A"/>
    <a:srgbClr val="E6A722"/>
    <a:srgbClr val="E7BD85"/>
    <a:srgbClr val="B6985F"/>
    <a:srgbClr val="CF7B0F"/>
    <a:srgbClr val="0097BE"/>
    <a:srgbClr val="C9D7CE"/>
    <a:srgbClr val="BCCCDA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 autoAdjust="0"/>
    <p:restoredTop sz="92296" autoAdjust="0"/>
  </p:normalViewPr>
  <p:slideViewPr>
    <p:cSldViewPr>
      <p:cViewPr varScale="1">
        <p:scale>
          <a:sx n="109" d="100"/>
          <a:sy n="109" d="100"/>
        </p:scale>
        <p:origin x="1116" y="96"/>
      </p:cViewPr>
      <p:guideLst>
        <p:guide orient="horz" pos="2119"/>
        <p:guide pos="2306"/>
        <p:guide pos="551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412" y="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9D1844-888A-4AE6-828D-5C6AE9040315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B2549C6-DE8D-4E4A-961E-C75F994C9B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115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5E3B73-6D7C-40EF-AE3E-2A6A1CBB7D96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4AA51CA-5F86-4FFA-AF76-EFA20A2596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19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75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PTM</a:t>
            </a:r>
            <a:r>
              <a:rPr lang="zh-CN" altLang="en-US" dirty="0"/>
              <a:t>为产品测试抽象出统一测试业务流程，明确划分了覆盖产品完整生命周期的各测试阶段，定义了各阶段的关键测试活动，使测试团队的工作开展有章可循，有法可依；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PTM</a:t>
            </a:r>
            <a:r>
              <a:rPr lang="zh-CN" altLang="en-US" dirty="0"/>
              <a:t>为测试活动制定了操作规范，度量标准和审计手段，并提供经过实践检验的方法、工具支持以及</a:t>
            </a:r>
            <a:r>
              <a:rPr lang="en-US" altLang="zh-CN" dirty="0"/>
              <a:t>IT</a:t>
            </a:r>
            <a:r>
              <a:rPr lang="zh-CN" altLang="en-US" dirty="0"/>
              <a:t>支撑，使测试工作的开展更高效，对测试质量和产品质量的评价更客观、更全面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PTM</a:t>
            </a:r>
            <a:r>
              <a:rPr lang="zh-CN" altLang="en-US" dirty="0"/>
              <a:t>为产品测试构建了端到端的开放流程平台，使测试及缺陷修复活动中的经验和数据得以长期有效积累，为测试、缺陷分析、缺陷修复技术的研究提供决策方向，使测试和开发过程成为可持续优化的闭环；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17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zh-CN" altLang="en-US" sz="1200" dirty="0">
                <a:latin typeface="Arial" charset="0"/>
                <a:ea typeface="宋体" charset="-122"/>
              </a:rPr>
              <a:t>软件测试有节奏、分阶段，从简单到复杂逐步展开测试。软件测试贯彻</a:t>
            </a:r>
            <a:r>
              <a:rPr lang="en-US" altLang="zh-CN" sz="1200" dirty="0">
                <a:latin typeface="Arial" charset="0"/>
                <a:ea typeface="宋体" charset="-122"/>
              </a:rPr>
              <a:t>SDV</a:t>
            </a:r>
            <a:r>
              <a:rPr lang="zh-CN" altLang="en-US" sz="1200" dirty="0">
                <a:latin typeface="Arial" charset="0"/>
                <a:ea typeface="宋体" charset="-122"/>
              </a:rPr>
              <a:t>、</a:t>
            </a:r>
            <a:r>
              <a:rPr lang="en-US" altLang="zh-CN" sz="1200" dirty="0">
                <a:latin typeface="Arial" charset="0"/>
                <a:ea typeface="宋体" charset="-122"/>
              </a:rPr>
              <a:t>SIT</a:t>
            </a:r>
            <a:r>
              <a:rPr lang="zh-CN" altLang="en-US" sz="1200" dirty="0">
                <a:latin typeface="Arial" charset="0"/>
                <a:ea typeface="宋体" charset="-122"/>
              </a:rPr>
              <a:t>、</a:t>
            </a:r>
            <a:r>
              <a:rPr lang="en-US" altLang="zh-CN" sz="1200" dirty="0">
                <a:latin typeface="Arial" charset="0"/>
                <a:ea typeface="宋体" charset="-122"/>
              </a:rPr>
              <a:t>SVT</a:t>
            </a:r>
            <a:r>
              <a:rPr lang="zh-CN" altLang="en-US" sz="1200" dirty="0">
                <a:latin typeface="Arial" charset="0"/>
                <a:ea typeface="宋体" charset="-122"/>
              </a:rPr>
              <a:t>各个阶段，不同阶段有不同的测试策略。</a:t>
            </a:r>
          </a:p>
          <a:p>
            <a:pPr eaLnBrk="1" hangingPunct="1"/>
            <a:r>
              <a:rPr lang="en-US" altLang="zh-CN" sz="1200" dirty="0">
                <a:latin typeface="Arial" charset="0"/>
                <a:ea typeface="宋体" charset="-122"/>
              </a:rPr>
              <a:t>SDV</a:t>
            </a:r>
            <a:r>
              <a:rPr lang="zh-CN" altLang="en-US" sz="1200" dirty="0">
                <a:latin typeface="Arial" charset="0"/>
                <a:ea typeface="宋体" charset="-122"/>
              </a:rPr>
              <a:t>阶段（</a:t>
            </a:r>
            <a:r>
              <a:rPr lang="en-US" altLang="zh-CN" sz="1200" dirty="0">
                <a:latin typeface="Arial" charset="0"/>
                <a:ea typeface="宋体" charset="-122"/>
              </a:rPr>
              <a:t>TR4</a:t>
            </a:r>
            <a:r>
              <a:rPr lang="zh-CN" altLang="en-US" sz="1200" dirty="0">
                <a:latin typeface="Arial" charset="0"/>
                <a:ea typeface="宋体" charset="-122"/>
              </a:rPr>
              <a:t>－</a:t>
            </a:r>
            <a:r>
              <a:rPr lang="en-US" altLang="zh-CN" sz="1200" dirty="0">
                <a:latin typeface="Arial" charset="0"/>
                <a:ea typeface="宋体" charset="-122"/>
              </a:rPr>
              <a:t>TR4A</a:t>
            </a:r>
            <a:r>
              <a:rPr lang="zh-CN" altLang="en-US" sz="1200" dirty="0">
                <a:latin typeface="Arial" charset="0"/>
                <a:ea typeface="宋体" charset="-122"/>
              </a:rPr>
              <a:t>）：</a:t>
            </a:r>
            <a:r>
              <a:rPr lang="zh-CN" altLang="en-US" sz="1200" dirty="0">
                <a:solidFill>
                  <a:srgbClr val="D60E26"/>
                </a:solidFill>
                <a:latin typeface="Arial" charset="0"/>
                <a:ea typeface="宋体" charset="-122"/>
              </a:rPr>
              <a:t>关注系统基本功能测试</a:t>
            </a:r>
            <a:r>
              <a:rPr lang="zh-CN" altLang="en-US" sz="1200" dirty="0">
                <a:latin typeface="Arial" charset="0"/>
                <a:ea typeface="宋体" charset="-122"/>
              </a:rPr>
              <a:t>，包括模块基本功能、命令行、协议一致性、规格性能、压力等测试。可适当开展部分</a:t>
            </a:r>
            <a:r>
              <a:rPr lang="en-US" altLang="zh-CN" sz="1200" dirty="0">
                <a:latin typeface="Arial" charset="0"/>
                <a:ea typeface="宋体" charset="-122"/>
              </a:rPr>
              <a:t>SIT</a:t>
            </a:r>
            <a:r>
              <a:rPr lang="zh-CN" altLang="en-US" sz="1200" dirty="0">
                <a:latin typeface="Arial" charset="0"/>
                <a:ea typeface="宋体" charset="-122"/>
              </a:rPr>
              <a:t>阶段的测试活动。</a:t>
            </a:r>
          </a:p>
          <a:p>
            <a:pPr eaLnBrk="1" hangingPunct="1"/>
            <a:r>
              <a:rPr lang="en-US" altLang="zh-CN" sz="1200" dirty="0">
                <a:latin typeface="Arial" charset="0"/>
                <a:ea typeface="宋体" charset="-122"/>
              </a:rPr>
              <a:t>SIT</a:t>
            </a:r>
            <a:r>
              <a:rPr lang="zh-CN" altLang="en-US" sz="1200" dirty="0">
                <a:latin typeface="Arial" charset="0"/>
                <a:ea typeface="宋体" charset="-122"/>
              </a:rPr>
              <a:t>阶段（</a:t>
            </a:r>
            <a:r>
              <a:rPr lang="en-US" altLang="zh-CN" sz="1200" dirty="0">
                <a:latin typeface="Arial" charset="0"/>
                <a:ea typeface="宋体" charset="-122"/>
              </a:rPr>
              <a:t>TR4A</a:t>
            </a:r>
            <a:r>
              <a:rPr lang="zh-CN" altLang="en-US" sz="1200" dirty="0">
                <a:latin typeface="Arial" charset="0"/>
                <a:ea typeface="宋体" charset="-122"/>
              </a:rPr>
              <a:t>－</a:t>
            </a:r>
            <a:r>
              <a:rPr lang="en-US" altLang="zh-CN" sz="1200" dirty="0">
                <a:latin typeface="Arial" charset="0"/>
                <a:ea typeface="宋体" charset="-122"/>
              </a:rPr>
              <a:t>TR5</a:t>
            </a:r>
            <a:r>
              <a:rPr lang="zh-CN" altLang="en-US" sz="1200" dirty="0">
                <a:latin typeface="Arial" charset="0"/>
                <a:ea typeface="宋体" charset="-122"/>
              </a:rPr>
              <a:t>）：</a:t>
            </a:r>
            <a:r>
              <a:rPr lang="zh-CN" altLang="en-US" sz="1200" dirty="0">
                <a:solidFill>
                  <a:srgbClr val="D60E26"/>
                </a:solidFill>
                <a:latin typeface="Arial" charset="0"/>
                <a:ea typeface="宋体" charset="-122"/>
              </a:rPr>
              <a:t>关注小规模的模块组合测试</a:t>
            </a:r>
            <a:r>
              <a:rPr lang="zh-CN" altLang="en-US" sz="1200" dirty="0">
                <a:latin typeface="Arial" charset="0"/>
                <a:ea typeface="宋体" charset="-122"/>
              </a:rPr>
              <a:t>，确认各个模块特性再与其应用相关的模块进行组合时，能正常工作。可适当开展部分</a:t>
            </a:r>
            <a:r>
              <a:rPr lang="en-US" altLang="zh-CN" sz="1200" dirty="0">
                <a:latin typeface="Arial" charset="0"/>
                <a:ea typeface="宋体" charset="-122"/>
              </a:rPr>
              <a:t>SVT</a:t>
            </a:r>
            <a:r>
              <a:rPr lang="zh-CN" altLang="en-US" sz="1200" dirty="0">
                <a:latin typeface="Arial" charset="0"/>
                <a:ea typeface="宋体" charset="-122"/>
              </a:rPr>
              <a:t>阶段的测试活动。</a:t>
            </a:r>
          </a:p>
          <a:p>
            <a:pPr eaLnBrk="1" hangingPunct="1"/>
            <a:r>
              <a:rPr lang="en-US" altLang="zh-CN" sz="1200" dirty="0">
                <a:latin typeface="Arial" charset="0"/>
                <a:ea typeface="宋体" charset="-122"/>
              </a:rPr>
              <a:t>SVT</a:t>
            </a:r>
            <a:r>
              <a:rPr lang="zh-CN" altLang="en-US" sz="1200" dirty="0">
                <a:latin typeface="Arial" charset="0"/>
                <a:ea typeface="宋体" charset="-122"/>
              </a:rPr>
              <a:t>阶段（</a:t>
            </a:r>
            <a:r>
              <a:rPr lang="en-US" altLang="zh-CN" sz="1200" dirty="0">
                <a:latin typeface="Arial" charset="0"/>
                <a:ea typeface="宋体" charset="-122"/>
              </a:rPr>
              <a:t>TR5-TR6</a:t>
            </a:r>
            <a:r>
              <a:rPr lang="zh-CN" altLang="en-US" sz="1200" dirty="0">
                <a:latin typeface="Arial" charset="0"/>
                <a:ea typeface="宋体" charset="-122"/>
              </a:rPr>
              <a:t>）：</a:t>
            </a:r>
            <a:r>
              <a:rPr lang="zh-CN" altLang="en-US" sz="1200" dirty="0">
                <a:solidFill>
                  <a:srgbClr val="D60E26"/>
                </a:solidFill>
                <a:latin typeface="Arial" charset="0"/>
                <a:ea typeface="宋体" charset="-122"/>
              </a:rPr>
              <a:t>关注基于应用和大规模模块组合</a:t>
            </a:r>
            <a:r>
              <a:rPr lang="zh-CN" altLang="en-US" sz="1200" dirty="0">
                <a:latin typeface="Arial" charset="0"/>
                <a:ea typeface="宋体" charset="-122"/>
              </a:rPr>
              <a:t>，产品组合测试。确认产品能正常承担实际应用环境中自身所处网络位置的功能性能。</a:t>
            </a:r>
            <a:endParaRPr lang="en-US" altLang="zh-CN" sz="1200" dirty="0">
              <a:latin typeface="Arial" charset="0"/>
              <a:ea typeface="宋体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宋体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宋体" pitchFamily="2" charset="-122"/>
              </a:rPr>
              <a:t>PTM</a:t>
            </a:r>
            <a:r>
              <a:rPr lang="zh-CN" altLang="en-US" sz="1200" dirty="0">
                <a:latin typeface="宋体" pitchFamily="2" charset="-122"/>
              </a:rPr>
              <a:t>（</a:t>
            </a:r>
            <a:r>
              <a:rPr lang="en-US" altLang="zh-CN" sz="1200" dirty="0">
                <a:latin typeface="宋体" pitchFamily="2" charset="-122"/>
              </a:rPr>
              <a:t>Product Test Management</a:t>
            </a:r>
            <a:r>
              <a:rPr lang="zh-CN" altLang="en-US" sz="1200" dirty="0">
                <a:latin typeface="宋体" pitchFamily="2" charset="-122"/>
              </a:rPr>
              <a:t>，产品测试管理）是</a:t>
            </a:r>
            <a:r>
              <a:rPr lang="en-US" altLang="zh-CN" sz="1200" dirty="0">
                <a:latin typeface="宋体" pitchFamily="2" charset="-122"/>
              </a:rPr>
              <a:t>IPD</a:t>
            </a:r>
            <a:r>
              <a:rPr lang="zh-CN" altLang="en-US" sz="1200" dirty="0">
                <a:latin typeface="宋体" pitchFamily="2" charset="-122"/>
              </a:rPr>
              <a:t>流程体系中专门为产品测试工作量身打造的子流程，用于指导产品的全流程测试工作。</a:t>
            </a:r>
          </a:p>
          <a:p>
            <a:r>
              <a:rPr lang="en-US" altLang="zh-CN" dirty="0"/>
              <a:t>CHARTER: </a:t>
            </a:r>
            <a:r>
              <a:rPr lang="zh-CN" altLang="en-US" dirty="0"/>
              <a:t>任务书</a:t>
            </a:r>
          </a:p>
          <a:p>
            <a:r>
              <a:rPr lang="en-US" altLang="zh-CN" dirty="0"/>
              <a:t>DCP: decision checkpoint </a:t>
            </a:r>
            <a:r>
              <a:rPr lang="zh-CN" altLang="en-US" dirty="0"/>
              <a:t>决策评审点 </a:t>
            </a:r>
          </a:p>
          <a:p>
            <a:r>
              <a:rPr lang="en-US" altLang="zh-CN" dirty="0"/>
              <a:t>CDCP: concept DCP </a:t>
            </a:r>
            <a:r>
              <a:rPr lang="zh-CN" altLang="en-US" dirty="0"/>
              <a:t>概念决策评审点</a:t>
            </a:r>
          </a:p>
          <a:p>
            <a:r>
              <a:rPr lang="en-US" altLang="zh-CN" dirty="0"/>
              <a:t>PDCP: plan DCP </a:t>
            </a:r>
            <a:r>
              <a:rPr lang="zh-CN" altLang="en-US" dirty="0"/>
              <a:t>计划决策评审点</a:t>
            </a:r>
          </a:p>
          <a:p>
            <a:r>
              <a:rPr lang="en-US" altLang="zh-CN" dirty="0"/>
              <a:t>EDCP: early sales support DCP </a:t>
            </a:r>
            <a:r>
              <a:rPr lang="zh-CN" altLang="en-US" dirty="0"/>
              <a:t>早期销售决策评审点</a:t>
            </a:r>
          </a:p>
          <a:p>
            <a:r>
              <a:rPr lang="en-US" altLang="zh-CN" dirty="0"/>
              <a:t>ADCP: availability DCP </a:t>
            </a:r>
            <a:r>
              <a:rPr lang="zh-CN" altLang="en-US" dirty="0"/>
              <a:t>可获得性决策评审点</a:t>
            </a:r>
          </a:p>
          <a:p>
            <a:r>
              <a:rPr lang="en-US" altLang="zh-CN" dirty="0"/>
              <a:t>TR: technical review </a:t>
            </a:r>
            <a:r>
              <a:rPr lang="zh-CN" altLang="en-US" dirty="0"/>
              <a:t>技术评审</a:t>
            </a:r>
          </a:p>
          <a:p>
            <a:r>
              <a:rPr lang="en-US" altLang="zh-CN" dirty="0"/>
              <a:t>GA: general availability </a:t>
            </a:r>
            <a:r>
              <a:rPr lang="zh-CN" altLang="en-US" dirty="0"/>
              <a:t>大规模可获得</a:t>
            </a:r>
          </a:p>
          <a:p>
            <a:r>
              <a:rPr lang="en-US" altLang="zh-CN" dirty="0"/>
              <a:t>EOP: end of production </a:t>
            </a:r>
            <a:r>
              <a:rPr lang="zh-CN" altLang="en-US" dirty="0"/>
              <a:t>终止生产</a:t>
            </a:r>
          </a:p>
          <a:p>
            <a:r>
              <a:rPr lang="en-US" altLang="zh-CN" dirty="0"/>
              <a:t>EOM: end of marketing </a:t>
            </a:r>
            <a:r>
              <a:rPr lang="zh-CN" altLang="en-US" dirty="0"/>
              <a:t>终止销售</a:t>
            </a:r>
          </a:p>
          <a:p>
            <a:r>
              <a:rPr lang="en-US" altLang="zh-CN" dirty="0"/>
              <a:t>EOS: end of service and support </a:t>
            </a:r>
            <a:r>
              <a:rPr lang="zh-CN" altLang="en-US" dirty="0"/>
              <a:t>终止服务和支持 </a:t>
            </a:r>
            <a:endParaRPr lang="en-US" altLang="zh-CN" dirty="0"/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SDV System Design Verification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系统设计验证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 System Integrated Test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系统集成测试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SVT System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Verificaiton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系统验证测试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27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SDV System Design Verification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系统设计验证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 System Integrated Test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系统集成测试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SVT System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Verificaiton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系统验证测试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51CA-5F86-4FFA-AF76-EFA20A25968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84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3846716"/>
            <a:ext cx="7317432" cy="885622"/>
          </a:xfrm>
          <a:prstGeom prst="rect">
            <a:avLst/>
          </a:prstGeom>
        </p:spPr>
        <p:txBody>
          <a:bodyPr anchor="ctr" anchorCtr="0"/>
          <a:lstStyle>
            <a:lvl1pPr algn="ct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513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绝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绝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>
            <a:endCxn id="16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绝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55" y="1765286"/>
            <a:ext cx="1434118" cy="60354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</p:spTree>
    <p:extLst>
      <p:ext uri="{BB962C8B-B14F-4D97-AF65-F5344CB8AC3E}">
        <p14:creationId xmlns:p14="http://schemas.microsoft.com/office/powerpoint/2010/main" val="377414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599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782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机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94361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43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机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3139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机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4029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机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6892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绝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7999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机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09212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机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92405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>
            <a:endCxn id="16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6970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机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55" y="1765286"/>
            <a:ext cx="1434118" cy="603540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0533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2971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秘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40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秘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34617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0341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秘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7500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秘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3329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绝密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秘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3801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秘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2780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秘密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88628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319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秘密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55" y="1765286"/>
            <a:ext cx="1434118" cy="60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5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参-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9771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内参-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328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内参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6973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参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572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参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909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绝密-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2915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2915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参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97439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内参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213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内参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68348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内参-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19457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1945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00622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参-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3064594" y="185700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spc="7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07714" y="2507603"/>
            <a:ext cx="153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endCxn id="15" idx="1"/>
          </p:cNvCxnSpPr>
          <p:nvPr userDrawn="1"/>
        </p:nvCxnSpPr>
        <p:spPr>
          <a:xfrm>
            <a:off x="3552825" y="2676880"/>
            <a:ext cx="254889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5303085" y="2676880"/>
            <a:ext cx="276978" cy="0"/>
          </a:xfrm>
          <a:prstGeom prst="line">
            <a:avLst/>
          </a:prstGeom>
          <a:ln w="127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</p:spTree>
    <p:extLst>
      <p:ext uri="{BB962C8B-B14F-4D97-AF65-F5344CB8AC3E}">
        <p14:creationId xmlns:p14="http://schemas.microsoft.com/office/powerpoint/2010/main" val="2418955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参-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0"/>
            <a:ext cx="9144000" cy="25076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3762000" y="2521228"/>
            <a:ext cx="16156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700" b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700" b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55" y="1765286"/>
            <a:ext cx="1434118" cy="60354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</p:spTree>
    <p:extLst>
      <p:ext uri="{BB962C8B-B14F-4D97-AF65-F5344CB8AC3E}">
        <p14:creationId xmlns:p14="http://schemas.microsoft.com/office/powerpoint/2010/main" val="14552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绝密-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31590"/>
            <a:ext cx="4040188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31590"/>
            <a:ext cx="4041775" cy="4995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绝密-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绝密-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69" y="204800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绝密-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2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绝密-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88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3689401" y="4924271"/>
            <a:ext cx="1766455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 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绝密</a:t>
            </a:r>
          </a:p>
        </p:txBody>
      </p: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98692"/>
            <a:ext cx="669179" cy="281620"/>
          </a:xfrm>
          <a:prstGeom prst="rect">
            <a:avLst/>
          </a:prstGeom>
        </p:spPr>
      </p:pic>
      <p:sp>
        <p:nvSpPr>
          <p:cNvPr id="15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827" r:id="rId2"/>
    <p:sldLayoutId id="2147483797" r:id="rId3"/>
    <p:sldLayoutId id="2147483798" r:id="rId4"/>
    <p:sldLayoutId id="2147483799" r:id="rId5"/>
    <p:sldLayoutId id="2147483801" r:id="rId6"/>
    <p:sldLayoutId id="2147483802" r:id="rId7"/>
    <p:sldLayoutId id="2147483803" r:id="rId8"/>
    <p:sldLayoutId id="2147483804" r:id="rId9"/>
    <p:sldLayoutId id="2147483976" r:id="rId10"/>
    <p:sldLayoutId id="214748401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98692"/>
            <a:ext cx="669179" cy="28162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3822222" y="4924271"/>
            <a:ext cx="1502680" cy="215444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Secret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机密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9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400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98692"/>
            <a:ext cx="669179" cy="28162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041403" y="4924271"/>
            <a:ext cx="1061509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Confidential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秘密</a:t>
            </a:r>
          </a:p>
        </p:txBody>
      </p:sp>
      <p:sp>
        <p:nvSpPr>
          <p:cNvPr id="16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56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5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80367"/>
            <a:ext cx="8229600" cy="336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8424" y="485113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758D0DAD-9C2B-4CE2-8897-28BF2D4AAF7E}" type="slidenum"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357" y="339491"/>
            <a:ext cx="82294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4903788"/>
            <a:ext cx="9144000" cy="238125"/>
            <a:chOff x="0" y="3089"/>
            <a:chExt cx="5760" cy="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276" y="3089"/>
              <a:ext cx="5484" cy="1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089"/>
              <a:ext cx="150" cy="150"/>
            </a:xfrm>
            <a:prstGeom prst="rect">
              <a:avLst/>
            </a:prstGeom>
            <a:solidFill>
              <a:srgbClr val="D7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50" y="3089"/>
              <a:ext cx="76" cy="1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26" y="3089"/>
              <a:ext cx="50" cy="1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783455" y="4905945"/>
            <a:ext cx="1032655" cy="24622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www.h3c.com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98692"/>
            <a:ext cx="669179" cy="28162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135137" y="4924271"/>
            <a:ext cx="881973" cy="215444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Internal 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内参</a:t>
            </a:r>
          </a:p>
        </p:txBody>
      </p:sp>
      <p:sp>
        <p:nvSpPr>
          <p:cNvPr id="16" name="灯片编号占位符 1"/>
          <p:cNvSpPr txBox="1">
            <a:spLocks/>
          </p:cNvSpPr>
          <p:nvPr userDrawn="1"/>
        </p:nvSpPr>
        <p:spPr>
          <a:xfrm>
            <a:off x="8746888" y="4916651"/>
            <a:ext cx="404944" cy="219869"/>
          </a:xfrm>
          <a:prstGeom prst="rect">
            <a:avLst/>
          </a:prstGeom>
        </p:spPr>
        <p:txBody>
          <a:bodyPr vert="horz" lIns="91440" tIns="72000" rIns="91440" bIns="45720" rtlCol="0" anchor="ctr" anchorCtr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fld id="{A86ACB03-5A97-4CE1-9F00-1FD1E9DACEC8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20472" y="4992380"/>
            <a:ext cx="0" cy="9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26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4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0"/>
        </a:spcBef>
        <a:spcAft>
          <a:spcPct val="0"/>
        </a:spcAft>
        <a:defRPr sz="1800" b="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6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4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defRPr sz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1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588" y="3832225"/>
            <a:ext cx="9148763" cy="900113"/>
            <a:chOff x="-4763" y="3689350"/>
            <a:chExt cx="9148763" cy="900113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290512" y="3989388"/>
              <a:ext cx="295275" cy="295275"/>
            </a:xfrm>
            <a:prstGeom prst="rect">
              <a:avLst/>
            </a:pr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-4763" y="3989388"/>
              <a:ext cx="295275" cy="29527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585787" y="3989388"/>
              <a:ext cx="298450" cy="295275"/>
            </a:xfrm>
            <a:prstGeom prst="rect">
              <a:avLst/>
            </a:prstGeom>
            <a:solidFill>
              <a:srgbClr val="B50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290512" y="3689350"/>
              <a:ext cx="295275" cy="300038"/>
            </a:xfrm>
            <a:prstGeom prst="rect">
              <a:avLst/>
            </a:prstGeom>
            <a:solidFill>
              <a:srgbClr val="CCCCCC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-4763" y="3689350"/>
              <a:ext cx="295275" cy="300038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585787" y="3689350"/>
              <a:ext cx="298450" cy="30003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90512" y="4284663"/>
              <a:ext cx="295275" cy="29527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-4763" y="4284663"/>
              <a:ext cx="295275" cy="295275"/>
            </a:xfrm>
            <a:prstGeom prst="rect">
              <a:avLst/>
            </a:prstGeom>
            <a:solidFill>
              <a:srgbClr val="333333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585787" y="4284663"/>
              <a:ext cx="298450" cy="295275"/>
            </a:xfrm>
            <a:prstGeom prst="rect">
              <a:avLst/>
            </a:prstGeom>
            <a:solidFill>
              <a:srgbClr val="E6E6E6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884237" y="3689350"/>
              <a:ext cx="8259763" cy="90011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服务软件开发部测试流程培训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54569"/>
            <a:ext cx="979671" cy="41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7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97428" y="590788"/>
            <a:ext cx="5923048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1"/>
          <p:cNvSpPr txBox="1"/>
          <p:nvPr/>
        </p:nvSpPr>
        <p:spPr>
          <a:xfrm>
            <a:off x="348259" y="213449"/>
            <a:ext cx="765470" cy="392415"/>
          </a:xfrm>
          <a:prstGeom prst="rect">
            <a:avLst/>
          </a:prstGeom>
          <a:solidFill>
            <a:srgbClr val="E6001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2-4</a:t>
            </a:r>
            <a:endParaRPr lang="zh-CN" alt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281285"/>
            <a:ext cx="30432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测试执行（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SDV/SIT/SVT</a:t>
            </a:r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376224" y="1756072"/>
            <a:ext cx="2101850" cy="225583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396000" rIns="14400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测试策略、测试方案、测试用例。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15616" y="1779662"/>
            <a:ext cx="1995426" cy="223224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396000" rIns="144000" bIns="45720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完成测试执行。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测试工程师进行测试执行，发现并通过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CMM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缺陷跟踪电子流报告缺陷。</a:t>
            </a: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1566467" y="936798"/>
            <a:ext cx="1201738" cy="603250"/>
          </a:xfrm>
          <a:custGeom>
            <a:avLst/>
            <a:gdLst>
              <a:gd name="T0" fmla="*/ 378 w 757"/>
              <a:gd name="T1" fmla="*/ 0 h 380"/>
              <a:gd name="T2" fmla="*/ 757 w 757"/>
              <a:gd name="T3" fmla="*/ 380 h 380"/>
              <a:gd name="T4" fmla="*/ 0 w 757"/>
              <a:gd name="T5" fmla="*/ 380 h 380"/>
              <a:gd name="T6" fmla="*/ 378 w 757"/>
              <a:gd name="T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7" h="380">
                <a:moveTo>
                  <a:pt x="378" y="0"/>
                </a:moveTo>
                <a:lnTo>
                  <a:pt x="757" y="380"/>
                </a:lnTo>
                <a:lnTo>
                  <a:pt x="0" y="380"/>
                </a:lnTo>
                <a:lnTo>
                  <a:pt x="378" y="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07604" y="1240011"/>
            <a:ext cx="2211451" cy="598488"/>
          </a:xfrm>
          <a:prstGeom prst="rect">
            <a:avLst/>
          </a:pr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819130" y="936798"/>
            <a:ext cx="1203325" cy="603250"/>
          </a:xfrm>
          <a:custGeom>
            <a:avLst/>
            <a:gdLst>
              <a:gd name="T0" fmla="*/ 379 w 758"/>
              <a:gd name="T1" fmla="*/ 0 h 380"/>
              <a:gd name="T2" fmla="*/ 758 w 758"/>
              <a:gd name="T3" fmla="*/ 380 h 380"/>
              <a:gd name="T4" fmla="*/ 0 w 758"/>
              <a:gd name="T5" fmla="*/ 380 h 380"/>
              <a:gd name="T6" fmla="*/ 379 w 758"/>
              <a:gd name="T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8" h="380">
                <a:moveTo>
                  <a:pt x="379" y="0"/>
                </a:moveTo>
                <a:lnTo>
                  <a:pt x="758" y="380"/>
                </a:lnTo>
                <a:lnTo>
                  <a:pt x="0" y="380"/>
                </a:lnTo>
                <a:lnTo>
                  <a:pt x="379" y="0"/>
                </a:lnTo>
                <a:close/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369867" y="1240011"/>
            <a:ext cx="2101850" cy="598488"/>
          </a:xfrm>
          <a:prstGeom prst="rect">
            <a:avLst/>
          </a:pr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073380" y="936798"/>
            <a:ext cx="1201738" cy="603250"/>
          </a:xfrm>
          <a:custGeom>
            <a:avLst/>
            <a:gdLst>
              <a:gd name="T0" fmla="*/ 379 w 757"/>
              <a:gd name="T1" fmla="*/ 0 h 380"/>
              <a:gd name="T2" fmla="*/ 757 w 757"/>
              <a:gd name="T3" fmla="*/ 380 h 380"/>
              <a:gd name="T4" fmla="*/ 0 w 757"/>
              <a:gd name="T5" fmla="*/ 380 h 380"/>
              <a:gd name="T6" fmla="*/ 379 w 757"/>
              <a:gd name="T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7" h="380">
                <a:moveTo>
                  <a:pt x="379" y="0"/>
                </a:moveTo>
                <a:lnTo>
                  <a:pt x="757" y="380"/>
                </a:lnTo>
                <a:lnTo>
                  <a:pt x="0" y="380"/>
                </a:lnTo>
                <a:lnTo>
                  <a:pt x="379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622530" y="1756072"/>
            <a:ext cx="2103438" cy="2831902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396000" rIns="14400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缺陷分析报告、测试报告。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测试经理根据缺陷分析输出的产品质量情况，测试用例执行情况编写测试报告；测试报告应侧重于经过测试后对产品质量状况的分析和报告；测试执行过程的总结建议纳入阶段结束评估报告中。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622530" y="1240011"/>
            <a:ext cx="2103438" cy="598488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1908671" y="1443211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kumimoji="0" lang="zh-CN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4233639" y="143153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kumimoji="0" lang="zh-CN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517183" y="1443211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15616" y="804862"/>
            <a:ext cx="6588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592"/>
          <p:cNvSpPr>
            <a:spLocks noChangeArrowheads="1"/>
          </p:cNvSpPr>
          <p:nvPr/>
        </p:nvSpPr>
        <p:spPr bwMode="auto">
          <a:xfrm>
            <a:off x="2130824" y="745931"/>
            <a:ext cx="108000" cy="108000"/>
          </a:xfrm>
          <a:prstGeom prst="ellipse">
            <a:avLst/>
          </a:prstGeom>
          <a:solidFill>
            <a:srgbClr val="E8E8E8"/>
          </a:solidFill>
          <a:ln w="28575">
            <a:solidFill>
              <a:srgbClr val="E6001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1594"/>
          <p:cNvSpPr>
            <a:spLocks noChangeArrowheads="1"/>
          </p:cNvSpPr>
          <p:nvPr/>
        </p:nvSpPr>
        <p:spPr bwMode="auto">
          <a:xfrm>
            <a:off x="4366792" y="744169"/>
            <a:ext cx="108000" cy="108000"/>
          </a:xfrm>
          <a:prstGeom prst="ellipse">
            <a:avLst/>
          </a:prstGeom>
          <a:solidFill>
            <a:srgbClr val="E8E8E8"/>
          </a:solidFill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594"/>
          <p:cNvSpPr>
            <a:spLocks noChangeArrowheads="1"/>
          </p:cNvSpPr>
          <p:nvPr/>
        </p:nvSpPr>
        <p:spPr bwMode="auto">
          <a:xfrm>
            <a:off x="6620249" y="738969"/>
            <a:ext cx="108000" cy="108000"/>
          </a:xfrm>
          <a:prstGeom prst="ellipse">
            <a:avLst/>
          </a:prstGeom>
          <a:solidFill>
            <a:srgbClr val="E8E8E8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368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97428" y="590788"/>
            <a:ext cx="5923048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1"/>
          <p:cNvSpPr txBox="1"/>
          <p:nvPr/>
        </p:nvSpPr>
        <p:spPr>
          <a:xfrm>
            <a:off x="348259" y="213449"/>
            <a:ext cx="765470" cy="392415"/>
          </a:xfrm>
          <a:prstGeom prst="rect">
            <a:avLst/>
          </a:prstGeom>
          <a:solidFill>
            <a:srgbClr val="E6001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2-5</a:t>
            </a:r>
            <a:endParaRPr lang="zh-CN" alt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281285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测试评估与关闭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376224" y="1756072"/>
            <a:ext cx="2101850" cy="225583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396000" rIns="14400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缺陷记录、度量表、测试报告。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15616" y="1779662"/>
            <a:ext cx="1995426" cy="223224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396000" rIns="144000" bIns="45720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对整个测试过程进行评估。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测试过程中的各种测试现象和结果进行记录和分析，计算相关度量项，从而对测试过程进行评价。</a:t>
            </a: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1566467" y="936798"/>
            <a:ext cx="1201738" cy="603250"/>
          </a:xfrm>
          <a:custGeom>
            <a:avLst/>
            <a:gdLst>
              <a:gd name="T0" fmla="*/ 378 w 757"/>
              <a:gd name="T1" fmla="*/ 0 h 380"/>
              <a:gd name="T2" fmla="*/ 757 w 757"/>
              <a:gd name="T3" fmla="*/ 380 h 380"/>
              <a:gd name="T4" fmla="*/ 0 w 757"/>
              <a:gd name="T5" fmla="*/ 380 h 380"/>
              <a:gd name="T6" fmla="*/ 378 w 757"/>
              <a:gd name="T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7" h="380">
                <a:moveTo>
                  <a:pt x="378" y="0"/>
                </a:moveTo>
                <a:lnTo>
                  <a:pt x="757" y="380"/>
                </a:lnTo>
                <a:lnTo>
                  <a:pt x="0" y="380"/>
                </a:lnTo>
                <a:lnTo>
                  <a:pt x="378" y="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07604" y="1240011"/>
            <a:ext cx="2211451" cy="598488"/>
          </a:xfrm>
          <a:prstGeom prst="rect">
            <a:avLst/>
          </a:pr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819130" y="936798"/>
            <a:ext cx="1203325" cy="603250"/>
          </a:xfrm>
          <a:custGeom>
            <a:avLst/>
            <a:gdLst>
              <a:gd name="T0" fmla="*/ 379 w 758"/>
              <a:gd name="T1" fmla="*/ 0 h 380"/>
              <a:gd name="T2" fmla="*/ 758 w 758"/>
              <a:gd name="T3" fmla="*/ 380 h 380"/>
              <a:gd name="T4" fmla="*/ 0 w 758"/>
              <a:gd name="T5" fmla="*/ 380 h 380"/>
              <a:gd name="T6" fmla="*/ 379 w 758"/>
              <a:gd name="T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8" h="380">
                <a:moveTo>
                  <a:pt x="379" y="0"/>
                </a:moveTo>
                <a:lnTo>
                  <a:pt x="758" y="380"/>
                </a:lnTo>
                <a:lnTo>
                  <a:pt x="0" y="380"/>
                </a:lnTo>
                <a:lnTo>
                  <a:pt x="379" y="0"/>
                </a:lnTo>
                <a:close/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369867" y="1240011"/>
            <a:ext cx="2101850" cy="598488"/>
          </a:xfrm>
          <a:prstGeom prst="rect">
            <a:avLst/>
          </a:pr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073380" y="936798"/>
            <a:ext cx="1201738" cy="603250"/>
          </a:xfrm>
          <a:custGeom>
            <a:avLst/>
            <a:gdLst>
              <a:gd name="T0" fmla="*/ 379 w 757"/>
              <a:gd name="T1" fmla="*/ 0 h 380"/>
              <a:gd name="T2" fmla="*/ 757 w 757"/>
              <a:gd name="T3" fmla="*/ 380 h 380"/>
              <a:gd name="T4" fmla="*/ 0 w 757"/>
              <a:gd name="T5" fmla="*/ 380 h 380"/>
              <a:gd name="T6" fmla="*/ 379 w 757"/>
              <a:gd name="T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7" h="380">
                <a:moveTo>
                  <a:pt x="379" y="0"/>
                </a:moveTo>
                <a:lnTo>
                  <a:pt x="757" y="380"/>
                </a:lnTo>
                <a:lnTo>
                  <a:pt x="0" y="380"/>
                </a:lnTo>
                <a:lnTo>
                  <a:pt x="379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622530" y="1756072"/>
            <a:ext cx="2103438" cy="225583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396000" rIns="14400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缺陷分析报告、度量分析结果。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审视所有的测试方面的交付件，明确尚未解决的问题并评估风险，制定风险缓解行动计划；评估面向发布的总体测试准备完成程度。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622530" y="1240011"/>
            <a:ext cx="2103438" cy="598488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1908671" y="1443211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kumimoji="0" lang="zh-CN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4233639" y="143153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kumimoji="0" lang="zh-CN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517183" y="1443211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15616" y="804862"/>
            <a:ext cx="6588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592"/>
          <p:cNvSpPr>
            <a:spLocks noChangeArrowheads="1"/>
          </p:cNvSpPr>
          <p:nvPr/>
        </p:nvSpPr>
        <p:spPr bwMode="auto">
          <a:xfrm>
            <a:off x="2130824" y="745931"/>
            <a:ext cx="108000" cy="108000"/>
          </a:xfrm>
          <a:prstGeom prst="ellipse">
            <a:avLst/>
          </a:prstGeom>
          <a:solidFill>
            <a:srgbClr val="E8E8E8"/>
          </a:solidFill>
          <a:ln w="28575">
            <a:solidFill>
              <a:srgbClr val="E6001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1594"/>
          <p:cNvSpPr>
            <a:spLocks noChangeArrowheads="1"/>
          </p:cNvSpPr>
          <p:nvPr/>
        </p:nvSpPr>
        <p:spPr bwMode="auto">
          <a:xfrm>
            <a:off x="4366792" y="744169"/>
            <a:ext cx="108000" cy="108000"/>
          </a:xfrm>
          <a:prstGeom prst="ellipse">
            <a:avLst/>
          </a:prstGeom>
          <a:solidFill>
            <a:srgbClr val="E8E8E8"/>
          </a:solidFill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594"/>
          <p:cNvSpPr>
            <a:spLocks noChangeArrowheads="1"/>
          </p:cNvSpPr>
          <p:nvPr/>
        </p:nvSpPr>
        <p:spPr bwMode="auto">
          <a:xfrm>
            <a:off x="6620249" y="738969"/>
            <a:ext cx="108000" cy="108000"/>
          </a:xfrm>
          <a:prstGeom prst="ellipse">
            <a:avLst/>
          </a:prstGeom>
          <a:solidFill>
            <a:srgbClr val="E8E8E8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203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97428" y="590788"/>
            <a:ext cx="5923048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1"/>
          <p:cNvSpPr txBox="1"/>
          <p:nvPr/>
        </p:nvSpPr>
        <p:spPr>
          <a:xfrm>
            <a:off x="348259" y="213449"/>
            <a:ext cx="765470" cy="392415"/>
          </a:xfrm>
          <a:prstGeom prst="rect">
            <a:avLst/>
          </a:prstGeom>
          <a:solidFill>
            <a:srgbClr val="E6001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2-6</a:t>
            </a:r>
            <a:endParaRPr lang="zh-CN" alt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281285"/>
            <a:ext cx="26776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版本转测试（验收）要求</a:t>
            </a:r>
          </a:p>
        </p:txBody>
      </p:sp>
      <p:sp>
        <p:nvSpPr>
          <p:cNvPr id="25" name="矩形 24"/>
          <p:cNvSpPr/>
          <p:nvPr/>
        </p:nvSpPr>
        <p:spPr>
          <a:xfrm>
            <a:off x="539552" y="771550"/>
            <a:ext cx="37804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开发期版本：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9552" y="1203598"/>
            <a:ext cx="35283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软件需求规格说明书；</a:t>
            </a: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软件设计说明书（非必须）</a:t>
            </a: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项目联机帮助（不晚于最后发布提供）</a:t>
            </a: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SOW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定义的其它文档交付件（非必须）</a:t>
            </a: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项目遗留缺陷列表；</a:t>
            </a: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经过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QA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审核的项目代码量统计表（需要根据这个最后进行评价）</a:t>
            </a: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特性规格列表；</a:t>
            </a: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版本特性变更信息列表（版本同上一轮验收版本相对的变化，第一个版本不需要提供）</a:t>
            </a: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测试建议。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73463" y="1205855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开发代表批准的项目遗留缺陷列表；</a:t>
            </a: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本版本解决的问题列表；</a:t>
            </a: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特性规格列表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如特性规格发生变化，则必须提供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版本特性变更信息列表（必须提供）；</a:t>
            </a: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测试建议。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72372" y="771550"/>
            <a:ext cx="3780420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维护期版本：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41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97428" y="590788"/>
            <a:ext cx="5923048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1"/>
          <p:cNvSpPr txBox="1"/>
          <p:nvPr/>
        </p:nvSpPr>
        <p:spPr>
          <a:xfrm>
            <a:off x="348259" y="213449"/>
            <a:ext cx="765470" cy="392415"/>
          </a:xfrm>
          <a:prstGeom prst="rect">
            <a:avLst/>
          </a:prstGeom>
          <a:solidFill>
            <a:srgbClr val="E6001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2-7</a:t>
            </a:r>
            <a:endParaRPr lang="zh-CN" alt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281285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验收通过标准</a:t>
            </a:r>
          </a:p>
        </p:txBody>
      </p:sp>
      <p:sp>
        <p:nvSpPr>
          <p:cNvPr id="25" name="矩形 24"/>
          <p:cNvSpPr/>
          <p:nvPr/>
        </p:nvSpPr>
        <p:spPr>
          <a:xfrm>
            <a:off x="539552" y="826187"/>
            <a:ext cx="3780420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TR4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通过标准 ：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9552" y="1203598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DI&lt;=24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一、二级规格全部实现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无影响产品使用的严重问题</a:t>
            </a:r>
          </a:p>
        </p:txBody>
      </p:sp>
      <p:sp>
        <p:nvSpPr>
          <p:cNvPr id="27" name="矩形 26"/>
          <p:cNvSpPr/>
          <p:nvPr/>
        </p:nvSpPr>
        <p:spPr>
          <a:xfrm>
            <a:off x="4473463" y="1205855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DI&lt;=12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无影响部品使用的严重问题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一般问题有规避措施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72372" y="771550"/>
            <a:ext cx="3780420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TR5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通过标准：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2814" y="2427734"/>
            <a:ext cx="60874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DI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计算方式：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DI=SN*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（致命*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10+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严重*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3+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一般*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1+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提示*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0.5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致命问题：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10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严重问题：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3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一般问题：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提示问题：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0.5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SN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：难度系数</a:t>
            </a:r>
          </a:p>
        </p:txBody>
      </p:sp>
    </p:spTree>
    <p:extLst>
      <p:ext uri="{BB962C8B-B14F-4D97-AF65-F5344CB8AC3E}">
        <p14:creationId xmlns:p14="http://schemas.microsoft.com/office/powerpoint/2010/main" val="121880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11680" y="1203598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11680" y="1986606"/>
            <a:ext cx="583833" cy="585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870570" y="1205166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测试整体流程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866360" y="1978808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测试各阶段需完成的工作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11680" y="2770896"/>
            <a:ext cx="583833" cy="585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66360" y="2770896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测试过程中各角色的工作职责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211680" y="2781318"/>
            <a:ext cx="58383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870570" y="2770896"/>
            <a:ext cx="4365726" cy="585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测试过程中各角色的工作职责</a:t>
            </a:r>
          </a:p>
        </p:txBody>
      </p:sp>
    </p:spTree>
    <p:extLst>
      <p:ext uri="{BB962C8B-B14F-4D97-AF65-F5344CB8AC3E}">
        <p14:creationId xmlns:p14="http://schemas.microsoft.com/office/powerpoint/2010/main" val="387515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11" grpId="0" animBg="1"/>
      <p:bldP spid="1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1"/>
          <p:cNvSpPr txBox="1"/>
          <p:nvPr/>
        </p:nvSpPr>
        <p:spPr>
          <a:xfrm>
            <a:off x="467544" y="379135"/>
            <a:ext cx="765470" cy="392415"/>
          </a:xfrm>
          <a:prstGeom prst="rect">
            <a:avLst/>
          </a:prstGeom>
          <a:solidFill>
            <a:srgbClr val="E6001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3-1</a:t>
            </a:r>
            <a:endParaRPr lang="zh-CN" alt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600" y="758162"/>
            <a:ext cx="5923048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331640" y="411510"/>
            <a:ext cx="37070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织与职责 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Roles, Responsibilities</a:t>
            </a:r>
            <a:endParaRPr lang="zh-CN" altLang="en-US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83414"/>
              </p:ext>
            </p:extLst>
          </p:nvPr>
        </p:nvGraphicFramePr>
        <p:xfrm>
          <a:off x="467544" y="843558"/>
          <a:ext cx="7704857" cy="3509733"/>
        </p:xfrm>
        <a:graphic>
          <a:graphicData uri="http://schemas.openxmlformats.org/drawingml/2006/table">
            <a:tbl>
              <a:tblPr/>
              <a:tblGrid>
                <a:gridCol w="1728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组织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职责描述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测试系统工程师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(TSE)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8B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参与概念阶段的产品可测试性需求的定义；组织测试组成员进行测试需求分析；制定产品总体测试策略；监控产品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E2E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测试策略以及在测试执行过程中的落实。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15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测试经理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(TM)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rtl="0" fontAlgn="ctr"/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8B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负责组织、协调和监控产品测试过程中的所有测试活动（包括测试分析、计划、测试方案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用例设计，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SDV/SIT/SVT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测试执行，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Beta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测试等）。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326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测试小组组长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8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对于测试过程中分解为多个小组并行开展的活动，测试小组组长作为小组技术负责人，负责引导小组开展所分配的任务。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5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测试工程师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8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作为测试活动的主要执行者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;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参与测试估计、并参与产品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E2E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测试计划的评审；</a:t>
                      </a:r>
                    </a:p>
                    <a:p>
                      <a:pPr marL="0" lvl="0" algn="l" defTabSz="914400" rtl="0" eaLnBrk="1" fontAlgn="ctr" latinLnBrk="0" hangingPunct="1"/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进行测试需求分析；编写测试方案；编写测试用例；准备测试脚本、测试代码、测试数据并搭建测试环境；开展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SDV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SIT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SVT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测试执行活动；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9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资料测试工程师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8B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负责资料发布前的验证工作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（一般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TR5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测试之后，根据测试经理安排进行）。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42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1"/>
          <p:cNvSpPr txBox="1"/>
          <p:nvPr/>
        </p:nvSpPr>
        <p:spPr>
          <a:xfrm>
            <a:off x="467544" y="379135"/>
            <a:ext cx="765470" cy="392415"/>
          </a:xfrm>
          <a:prstGeom prst="rect">
            <a:avLst/>
          </a:prstGeom>
          <a:solidFill>
            <a:srgbClr val="E6001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3-2</a:t>
            </a:r>
            <a:endParaRPr lang="zh-CN" alt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600" y="758162"/>
            <a:ext cx="5923048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331640" y="411510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测试与资料部简介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428" y="915566"/>
            <a:ext cx="7128792" cy="101566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职责：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负责对服务软件产品及自用工具进行测试验收；</a:t>
            </a:r>
          </a:p>
          <a:p>
            <a:pPr lvl="0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负责研究测试方法，开发自动化测试工具；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）产品配套资料的开发工作。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122" y="2139702"/>
            <a:ext cx="1584176" cy="7589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测试与资料部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李朝辉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03873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961374" y="2787774"/>
            <a:ext cx="1584176" cy="576064"/>
          </a:xfrm>
          <a:prstGeom prst="roundRect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b="1" kern="0" dirty="0">
                <a:latin typeface="微软雅黑" pitchFamily="34" charset="-122"/>
                <a:ea typeface="微软雅黑" pitchFamily="34" charset="-122"/>
              </a:rPr>
              <a:t>自动化测试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b="1" kern="0" dirty="0">
                <a:latin typeface="微软雅黑" pitchFamily="34" charset="-122"/>
                <a:ea typeface="微软雅黑" pitchFamily="34" charset="-122"/>
              </a:rPr>
              <a:t>李瑞寒</a:t>
            </a:r>
            <a:r>
              <a:rPr lang="en-US" altLang="zh-CN" sz="1400" b="1" kern="0" dirty="0">
                <a:latin typeface="微软雅黑" pitchFamily="34" charset="-122"/>
                <a:ea typeface="微软雅黑" pitchFamily="34" charset="-122"/>
              </a:rPr>
              <a:t>11780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987824" y="2139702"/>
            <a:ext cx="1584176" cy="576064"/>
          </a:xfrm>
          <a:prstGeom prst="roundRect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资料组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b="1" kern="0" dirty="0">
                <a:latin typeface="微软雅黑" pitchFamily="34" charset="-122"/>
                <a:ea typeface="微软雅黑" pitchFamily="34" charset="-122"/>
              </a:rPr>
              <a:t>李阳</a:t>
            </a:r>
            <a:r>
              <a:rPr lang="en-US" altLang="zh-CN" sz="1400" b="1" kern="0" dirty="0">
                <a:latin typeface="微软雅黑" pitchFamily="34" charset="-122"/>
                <a:ea typeface="微软雅黑" pitchFamily="34" charset="-122"/>
              </a:rPr>
              <a:t>FW2079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987824" y="3435846"/>
            <a:ext cx="1584176" cy="576064"/>
          </a:xfrm>
          <a:prstGeom prst="roundRect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b="1" kern="0" dirty="0">
                <a:latin typeface="微软雅黑" pitchFamily="34" charset="-122"/>
                <a:ea typeface="微软雅黑" pitchFamily="34" charset="-122"/>
              </a:rPr>
              <a:t>运维平台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b="1" kern="0" dirty="0">
                <a:latin typeface="微软雅黑" pitchFamily="34" charset="-122"/>
                <a:ea typeface="微软雅黑" pitchFamily="34" charset="-122"/>
              </a:rPr>
              <a:t>张愈</a:t>
            </a:r>
            <a:r>
              <a:rPr lang="en-US" altLang="zh-CN" sz="1400" b="1" kern="0" dirty="0">
                <a:latin typeface="微软雅黑" pitchFamily="34" charset="-122"/>
                <a:ea typeface="微软雅黑" pitchFamily="34" charset="-122"/>
              </a:rPr>
              <a:t>FW3141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987824" y="4083918"/>
            <a:ext cx="1584176" cy="576064"/>
          </a:xfrm>
          <a:prstGeom prst="roundRect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b="1" kern="0" noProof="0" dirty="0">
                <a:latin typeface="微软雅黑" pitchFamily="34" charset="-122"/>
                <a:ea typeface="微软雅黑" pitchFamily="34" charset="-122"/>
              </a:rPr>
              <a:t>标杆神器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b="1" kern="0" dirty="0">
                <a:latin typeface="微软雅黑" pitchFamily="34" charset="-122"/>
                <a:ea typeface="微软雅黑" pitchFamily="34" charset="-122"/>
              </a:rPr>
              <a:t>景文帅</a:t>
            </a:r>
            <a:r>
              <a:rPr lang="en-US" altLang="zh-CN" sz="1400" b="1" kern="0" dirty="0">
                <a:latin typeface="微软雅黑" pitchFamily="34" charset="-122"/>
                <a:ea typeface="微软雅黑" pitchFamily="34" charset="-122"/>
              </a:rPr>
              <a:t>FW2462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716016" y="2139702"/>
            <a:ext cx="1584176" cy="576064"/>
          </a:xfrm>
          <a:prstGeom prst="roundRect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b="1" kern="0" dirty="0">
                <a:latin typeface="微软雅黑" pitchFamily="34" charset="-122"/>
                <a:ea typeface="微软雅黑" pitchFamily="34" charset="-122"/>
              </a:rPr>
              <a:t>巡检管家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b="1" kern="0" dirty="0">
                <a:latin typeface="微软雅黑" pitchFamily="34" charset="-122"/>
                <a:ea typeface="微软雅黑" pitchFamily="34" charset="-122"/>
              </a:rPr>
              <a:t>孙珊珊</a:t>
            </a:r>
            <a:r>
              <a:rPr lang="en-US" altLang="zh-CN" sz="1400" b="1" kern="0" dirty="0">
                <a:latin typeface="微软雅黑" pitchFamily="34" charset="-122"/>
                <a:ea typeface="微软雅黑" pitchFamily="34" charset="-122"/>
              </a:rPr>
              <a:t>FW2790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716016" y="3507854"/>
            <a:ext cx="1584176" cy="648072"/>
          </a:xfrm>
          <a:prstGeom prst="roundRect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b="1" kern="0" dirty="0">
                <a:latin typeface="微软雅黑" pitchFamily="34" charset="-122"/>
                <a:ea typeface="微软雅黑" pitchFamily="34" charset="-122"/>
              </a:rPr>
              <a:t>远程运维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b="1" kern="0" dirty="0">
                <a:latin typeface="微软雅黑" pitchFamily="34" charset="-122"/>
                <a:ea typeface="微软雅黑" pitchFamily="34" charset="-122"/>
              </a:rPr>
              <a:t>白松</a:t>
            </a:r>
            <a:r>
              <a:rPr lang="en-US" altLang="zh-CN" sz="1400" b="1" kern="0" dirty="0">
                <a:latin typeface="微软雅黑" pitchFamily="34" charset="-122"/>
                <a:ea typeface="微软雅黑" pitchFamily="34" charset="-122"/>
              </a:rPr>
              <a:t>FW2367</a:t>
            </a:r>
            <a:r>
              <a:rPr lang="zh-CN" altLang="en-US" sz="1400" b="1" kern="0" dirty="0">
                <a:latin typeface="微软雅黑" pitchFamily="34" charset="-122"/>
                <a:ea typeface="微软雅黑" pitchFamily="34" charset="-122"/>
              </a:rPr>
              <a:t>、张伯言</a:t>
            </a:r>
            <a:r>
              <a:rPr lang="en-US" altLang="zh-CN" sz="1400" b="1" kern="0" dirty="0">
                <a:latin typeface="微软雅黑" pitchFamily="34" charset="-122"/>
                <a:ea typeface="微软雅黑" pitchFamily="34" charset="-122"/>
              </a:rPr>
              <a:t>FW2563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716016" y="2787774"/>
            <a:ext cx="1584176" cy="648072"/>
          </a:xfrm>
          <a:prstGeom prst="roundRect">
            <a:avLst/>
          </a:prstGeom>
          <a:solidFill>
            <a:srgbClr val="5688B6"/>
          </a:solidFill>
          <a:ln w="127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b="1" kern="0" dirty="0">
                <a:latin typeface="微软雅黑" pitchFamily="34" charset="-122"/>
                <a:ea typeface="微软雅黑" pitchFamily="34" charset="-122"/>
              </a:rPr>
              <a:t>IP/</a:t>
            </a:r>
            <a:r>
              <a:rPr lang="zh-CN" altLang="en-US" sz="1400" b="1" kern="0" dirty="0">
                <a:latin typeface="微软雅黑" pitchFamily="34" charset="-122"/>
                <a:ea typeface="微软雅黑" pitchFamily="34" charset="-122"/>
              </a:rPr>
              <a:t>合规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1400" b="1" kern="0" dirty="0">
                <a:latin typeface="微软雅黑" pitchFamily="34" charset="-122"/>
                <a:ea typeface="微软雅黑" pitchFamily="34" charset="-122"/>
              </a:rPr>
              <a:t>徐玛英</a:t>
            </a:r>
            <a:r>
              <a:rPr lang="en-US" altLang="zh-CN" sz="1400" b="1" kern="0" dirty="0">
                <a:latin typeface="微软雅黑" pitchFamily="34" charset="-122"/>
                <a:ea typeface="微软雅黑" pitchFamily="34" charset="-122"/>
              </a:rPr>
              <a:t>FW2554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695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1"/>
          <p:cNvSpPr txBox="1"/>
          <p:nvPr/>
        </p:nvSpPr>
        <p:spPr>
          <a:xfrm>
            <a:off x="467544" y="379135"/>
            <a:ext cx="765470" cy="392415"/>
          </a:xfrm>
          <a:prstGeom prst="rect">
            <a:avLst/>
          </a:prstGeom>
          <a:solidFill>
            <a:srgbClr val="E6001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3-3</a:t>
            </a:r>
            <a:endParaRPr lang="zh-CN" alt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600" y="758162"/>
            <a:ext cx="5923048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331640" y="411510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测试流程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400196"/>
              </p:ext>
            </p:extLst>
          </p:nvPr>
        </p:nvGraphicFramePr>
        <p:xfrm>
          <a:off x="1403648" y="1419622"/>
          <a:ext cx="1411287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showAsIcon="1" r:id="rId3" imgW="914400" imgH="828720" progId="Word.Document.8">
                  <p:embed/>
                </p:oleObj>
              </mc:Choice>
              <mc:Fallback>
                <p:oleObj name="Document" showAsIcon="1" r:id="rId3" imgW="914400" imgH="828720" progId="Word.Document.8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419622"/>
                        <a:ext cx="1411287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420080"/>
              </p:ext>
            </p:extLst>
          </p:nvPr>
        </p:nvGraphicFramePr>
        <p:xfrm>
          <a:off x="3970635" y="1440260"/>
          <a:ext cx="1249363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showAsIcon="1" r:id="rId5" imgW="914400" imgH="828720" progId="Word.Document.8">
                  <p:embed/>
                </p:oleObj>
              </mc:Choice>
              <mc:Fallback>
                <p:oleObj name="Document" showAsIcon="1" r:id="rId5" imgW="914400" imgH="828720" progId="Word.Document.8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635" y="1440260"/>
                        <a:ext cx="1249363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30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8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11680" y="1203598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11680" y="1978808"/>
            <a:ext cx="583833" cy="585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870570" y="1205166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测试整体流程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866360" y="1978808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测试各阶段需完成的工作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11680" y="2770896"/>
            <a:ext cx="583833" cy="585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66360" y="2770896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测试过程中各角色的工作职责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224419" y="1203598"/>
            <a:ext cx="58383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870570" y="1205166"/>
            <a:ext cx="4365726" cy="585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测试整体流程</a:t>
            </a:r>
          </a:p>
        </p:txBody>
      </p:sp>
    </p:spTree>
    <p:extLst>
      <p:ext uri="{BB962C8B-B14F-4D97-AF65-F5344CB8AC3E}">
        <p14:creationId xmlns:p14="http://schemas.microsoft.com/office/powerpoint/2010/main" val="6914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11" grpId="0" animBg="1"/>
      <p:bldP spid="1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97428" y="590788"/>
            <a:ext cx="5923048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41"/>
          <p:cNvSpPr txBox="1"/>
          <p:nvPr/>
        </p:nvSpPr>
        <p:spPr>
          <a:xfrm>
            <a:off x="348259" y="213449"/>
            <a:ext cx="765470" cy="392415"/>
          </a:xfrm>
          <a:prstGeom prst="rect">
            <a:avLst/>
          </a:prstGeom>
          <a:solidFill>
            <a:srgbClr val="E6001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1-1</a:t>
            </a:r>
            <a:endParaRPr lang="zh-CN" alt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271048"/>
            <a:ext cx="215828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产品测试管理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-PTM</a:t>
            </a:r>
            <a:endParaRPr lang="zh-CN" altLang="en-US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Picture 2" descr="D:\Teliss_Tong\Copy\定期备份\工作备份\！PPT图片及版面资源\06-PPT精选插图\12-标签\方形阴影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04" y="3923345"/>
            <a:ext cx="4736776" cy="30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438305" y="862112"/>
            <a:ext cx="4736777" cy="315618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80184" tIns="40092" rIns="80184" bIns="4009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中宋"/>
              <a:ea typeface="华文细黑"/>
              <a:cs typeface="+mn-cs"/>
            </a:endParaRPr>
          </a:p>
        </p:txBody>
      </p:sp>
      <p:pic>
        <p:nvPicPr>
          <p:cNvPr id="39" name="Picture 3" descr="D:\Teliss_Tong\Copy\定期备份\工作备份\！PPT图片及版面资源\06-PPT精选插图\12-标签\绿色边角标签02.pn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39" y="862113"/>
            <a:ext cx="859508" cy="85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911466" y="1239207"/>
            <a:ext cx="4200459" cy="124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84" tIns="40092" rIns="80184" bIns="40092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720725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H3C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服务软件开发使用的是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IPD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（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Integrated Product Development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）简化流程，软件测试使用的是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IPD-PTM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（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Product Test Management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）流程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911466" y="2584348"/>
            <a:ext cx="4200459" cy="95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84" tIns="40092" rIns="80184" bIns="40092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720725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PTM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是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H3C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测试体系的基础流程，是以项目管理体系为基础、服务于产品级和解决方案级测试的端到端流程与工作平台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 rot="18836568">
            <a:off x="410628" y="1056459"/>
            <a:ext cx="700543" cy="242550"/>
          </a:xfrm>
          <a:prstGeom prst="rect">
            <a:avLst/>
          </a:prstGeom>
          <a:noFill/>
        </p:spPr>
        <p:txBody>
          <a:bodyPr wrap="none" lIns="80184" tIns="40092" rIns="80184" bIns="40092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5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产品测试</a:t>
            </a:r>
            <a:endParaRPr lang="en-US" sz="105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5364553" y="1275605"/>
            <a:ext cx="3527929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5364553" y="798056"/>
            <a:ext cx="3383913" cy="41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84" tIns="40092" rIns="80184" bIns="40092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720725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PTM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的主要特点：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64553" y="1419621"/>
            <a:ext cx="3383913" cy="1777842"/>
          </a:xfrm>
          <a:prstGeom prst="rect">
            <a:avLst/>
          </a:prstGeom>
        </p:spPr>
        <p:txBody>
          <a:bodyPr wrap="square" lIns="80184" tIns="40092" rIns="80184" bIns="40092">
            <a:spAutoFit/>
          </a:bodyPr>
          <a:lstStyle/>
          <a:p>
            <a:pPr marL="250574" indent="-250574" fontAlgn="auto">
              <a:lnSpc>
                <a:spcPct val="130000"/>
              </a:lnSpc>
              <a:spcBef>
                <a:spcPts val="526"/>
              </a:spcBef>
              <a:spcAft>
                <a:spcPts val="526"/>
              </a:spcAft>
              <a:buFont typeface="Wingdings" pitchFamily="2" charset="2"/>
              <a:buChar char="q"/>
            </a:pPr>
            <a:r>
              <a:rPr lang="en-US" altLang="zh-CN" sz="1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PTM</a:t>
            </a:r>
            <a:r>
              <a:rPr lang="zh-CN" altLang="en-US" sz="1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明确划分了覆盖产品完整生命周期的各测试阶段，定义了各阶段的关键测试活动</a:t>
            </a:r>
            <a:endParaRPr lang="en-US" altLang="zh-CN" sz="12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50574" indent="-250574" fontAlgn="auto">
              <a:lnSpc>
                <a:spcPct val="130000"/>
              </a:lnSpc>
              <a:spcBef>
                <a:spcPts val="526"/>
              </a:spcBef>
              <a:spcAft>
                <a:spcPts val="526"/>
              </a:spcAft>
              <a:buFont typeface="Wingdings" pitchFamily="2" charset="2"/>
              <a:buChar char="q"/>
            </a:pPr>
            <a:r>
              <a:rPr lang="en-US" altLang="zh-CN" sz="1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PTM</a:t>
            </a:r>
            <a:r>
              <a:rPr lang="zh-CN" altLang="en-US" sz="1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为测试活动制定了操作规范，度量标准和审计手段</a:t>
            </a:r>
            <a:endParaRPr lang="en-US" altLang="zh-CN" sz="12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50574" indent="-250574" fontAlgn="auto">
              <a:lnSpc>
                <a:spcPct val="130000"/>
              </a:lnSpc>
              <a:spcBef>
                <a:spcPts val="526"/>
              </a:spcBef>
              <a:spcAft>
                <a:spcPts val="526"/>
              </a:spcAft>
              <a:buFont typeface="Wingdings" pitchFamily="2" charset="2"/>
              <a:buChar char="q"/>
            </a:pPr>
            <a:r>
              <a:rPr lang="en-US" altLang="zh-CN" sz="1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PTM</a:t>
            </a:r>
            <a:r>
              <a:rPr lang="zh-CN" altLang="en-US" sz="1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为产品测试构建了端到端的开放流程平台</a:t>
            </a:r>
            <a:endParaRPr lang="en-US" sz="12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1"/>
          <p:cNvSpPr txBox="1"/>
          <p:nvPr/>
        </p:nvSpPr>
        <p:spPr>
          <a:xfrm>
            <a:off x="467544" y="379135"/>
            <a:ext cx="765470" cy="392415"/>
          </a:xfrm>
          <a:prstGeom prst="rect">
            <a:avLst/>
          </a:prstGeom>
          <a:solidFill>
            <a:srgbClr val="E6001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  <a:endParaRPr lang="zh-CN" alt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600" y="758162"/>
            <a:ext cx="5923048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331640" y="411510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整体流程</a:t>
            </a:r>
          </a:p>
        </p:txBody>
      </p:sp>
      <p:sp>
        <p:nvSpPr>
          <p:cNvPr id="12" name="矩形 11"/>
          <p:cNvSpPr/>
          <p:nvPr/>
        </p:nvSpPr>
        <p:spPr>
          <a:xfrm>
            <a:off x="611560" y="843558"/>
            <a:ext cx="61455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PTM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IPD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阶段划分及对应关系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3568" y="1347614"/>
            <a:ext cx="7270750" cy="2992437"/>
            <a:chOff x="503238" y="2312988"/>
            <a:chExt cx="8064500" cy="3708400"/>
          </a:xfrm>
        </p:grpSpPr>
        <p:sp>
          <p:nvSpPr>
            <p:cNvPr id="8" name="Rectangle 88"/>
            <p:cNvSpPr>
              <a:spLocks noChangeArrowheads="1"/>
            </p:cNvSpPr>
            <p:nvPr/>
          </p:nvSpPr>
          <p:spPr bwMode="auto">
            <a:xfrm>
              <a:off x="503238" y="2312988"/>
              <a:ext cx="8064500" cy="3671887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cxnSp>
          <p:nvCxnSpPr>
            <p:cNvPr id="9" name="AutoShape 89"/>
            <p:cNvCxnSpPr>
              <a:cxnSpLocks noChangeShapeType="1"/>
            </p:cNvCxnSpPr>
            <p:nvPr/>
          </p:nvCxnSpPr>
          <p:spPr bwMode="auto">
            <a:xfrm>
              <a:off x="868363" y="4502150"/>
              <a:ext cx="1587" cy="1447800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90"/>
            <p:cNvCxnSpPr>
              <a:cxnSpLocks noChangeShapeType="1"/>
            </p:cNvCxnSpPr>
            <p:nvPr/>
          </p:nvCxnSpPr>
          <p:spPr bwMode="auto">
            <a:xfrm>
              <a:off x="1582738" y="4552950"/>
              <a:ext cx="9525" cy="1431925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91"/>
            <p:cNvCxnSpPr>
              <a:cxnSpLocks noChangeShapeType="1"/>
            </p:cNvCxnSpPr>
            <p:nvPr/>
          </p:nvCxnSpPr>
          <p:spPr bwMode="auto">
            <a:xfrm>
              <a:off x="2301875" y="4552950"/>
              <a:ext cx="4763" cy="1431925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92"/>
            <p:cNvCxnSpPr>
              <a:cxnSpLocks noChangeShapeType="1"/>
            </p:cNvCxnSpPr>
            <p:nvPr/>
          </p:nvCxnSpPr>
          <p:spPr bwMode="auto">
            <a:xfrm>
              <a:off x="2733675" y="4552950"/>
              <a:ext cx="11113" cy="1431925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93"/>
            <p:cNvCxnSpPr>
              <a:cxnSpLocks noChangeShapeType="1"/>
            </p:cNvCxnSpPr>
            <p:nvPr/>
          </p:nvCxnSpPr>
          <p:spPr bwMode="auto">
            <a:xfrm>
              <a:off x="3814763" y="4552950"/>
              <a:ext cx="19050" cy="1431925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94"/>
            <p:cNvCxnSpPr>
              <a:cxnSpLocks noChangeShapeType="1"/>
            </p:cNvCxnSpPr>
            <p:nvPr/>
          </p:nvCxnSpPr>
          <p:spPr bwMode="auto">
            <a:xfrm>
              <a:off x="4319588" y="4589463"/>
              <a:ext cx="6350" cy="1431925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95"/>
            <p:cNvCxnSpPr>
              <a:cxnSpLocks noChangeShapeType="1"/>
            </p:cNvCxnSpPr>
            <p:nvPr/>
          </p:nvCxnSpPr>
          <p:spPr bwMode="auto">
            <a:xfrm>
              <a:off x="4857750" y="4552950"/>
              <a:ext cx="11113" cy="1431925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96"/>
            <p:cNvCxnSpPr>
              <a:cxnSpLocks noChangeShapeType="1"/>
            </p:cNvCxnSpPr>
            <p:nvPr/>
          </p:nvCxnSpPr>
          <p:spPr bwMode="auto">
            <a:xfrm>
              <a:off x="5902325" y="4552950"/>
              <a:ext cx="4763" cy="1431925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97"/>
            <p:cNvCxnSpPr>
              <a:cxnSpLocks noChangeShapeType="1"/>
            </p:cNvCxnSpPr>
            <p:nvPr/>
          </p:nvCxnSpPr>
          <p:spPr bwMode="auto">
            <a:xfrm>
              <a:off x="6988175" y="4518025"/>
              <a:ext cx="4763" cy="1431925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" name="Group 98"/>
            <p:cNvGrpSpPr>
              <a:grpSpLocks/>
            </p:cNvGrpSpPr>
            <p:nvPr/>
          </p:nvGrpSpPr>
          <p:grpSpPr bwMode="auto">
            <a:xfrm>
              <a:off x="6838950" y="2708275"/>
              <a:ext cx="217488" cy="400050"/>
              <a:chOff x="4309" y="1570"/>
              <a:chExt cx="137" cy="252"/>
            </a:xfrm>
          </p:grpSpPr>
          <p:sp>
            <p:nvSpPr>
              <p:cNvPr id="90" name="Rectangle 99"/>
              <p:cNvSpPr>
                <a:spLocks noChangeArrowheads="1"/>
              </p:cNvSpPr>
              <p:nvPr/>
            </p:nvSpPr>
            <p:spPr bwMode="auto">
              <a:xfrm>
                <a:off x="4309" y="1570"/>
                <a:ext cx="11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GA</a:t>
                </a:r>
                <a:endParaRPr kumimoji="0" lang="en-US" altLang="zh-CN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  <p:sp>
            <p:nvSpPr>
              <p:cNvPr id="91" name="Freeform 100"/>
              <p:cNvSpPr>
                <a:spLocks/>
              </p:cNvSpPr>
              <p:nvPr/>
            </p:nvSpPr>
            <p:spPr bwMode="auto">
              <a:xfrm>
                <a:off x="4332" y="1706"/>
                <a:ext cx="114" cy="116"/>
              </a:xfrm>
              <a:custGeom>
                <a:avLst/>
                <a:gdLst>
                  <a:gd name="T0" fmla="*/ 100 w 228"/>
                  <a:gd name="T1" fmla="*/ 0 h 233"/>
                  <a:gd name="T2" fmla="*/ 228 w 228"/>
                  <a:gd name="T3" fmla="*/ 0 h 233"/>
                  <a:gd name="T4" fmla="*/ 107 w 228"/>
                  <a:gd name="T5" fmla="*/ 233 h 233"/>
                  <a:gd name="T6" fmla="*/ 0 w 228"/>
                  <a:gd name="T7" fmla="*/ 0 h 233"/>
                  <a:gd name="T8" fmla="*/ 113 w 228"/>
                  <a:gd name="T9" fmla="*/ 0 h 233"/>
                  <a:gd name="T10" fmla="*/ 100 w 228"/>
                  <a:gd name="T11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8" h="233">
                    <a:moveTo>
                      <a:pt x="100" y="0"/>
                    </a:moveTo>
                    <a:lnTo>
                      <a:pt x="228" y="0"/>
                    </a:lnTo>
                    <a:lnTo>
                      <a:pt x="107" y="233"/>
                    </a:lnTo>
                    <a:lnTo>
                      <a:pt x="0" y="0"/>
                    </a:lnTo>
                    <a:lnTo>
                      <a:pt x="113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E1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/>
                  <a:ea typeface="华文细黑"/>
                </a:endParaRPr>
              </a:p>
            </p:txBody>
          </p:sp>
        </p:grpSp>
        <p:sp>
          <p:nvSpPr>
            <p:cNvPr id="20" name="AutoShape 101"/>
            <p:cNvSpPr>
              <a:spLocks noChangeArrowheads="1"/>
            </p:cNvSpPr>
            <p:nvPr/>
          </p:nvSpPr>
          <p:spPr bwMode="auto">
            <a:xfrm rot="16200000">
              <a:off x="1126332" y="2985294"/>
              <a:ext cx="360362" cy="889000"/>
            </a:xfrm>
            <a:custGeom>
              <a:avLst/>
              <a:gdLst>
                <a:gd name="G0" fmla="+- 2093 0 0"/>
                <a:gd name="G1" fmla="+- 21600 0 2093"/>
                <a:gd name="G2" fmla="*/ 2093 1 2"/>
                <a:gd name="G3" fmla="+- 21600 0 G2"/>
                <a:gd name="G4" fmla="+/ 2093 21600 2"/>
                <a:gd name="G5" fmla="+/ G1 0 2"/>
                <a:gd name="G6" fmla="*/ 21600 21600 2093"/>
                <a:gd name="G7" fmla="*/ G6 1 2"/>
                <a:gd name="G8" fmla="+- 21600 0 G7"/>
                <a:gd name="G9" fmla="*/ 21600 1 2"/>
                <a:gd name="G10" fmla="+- 2093 0 G9"/>
                <a:gd name="G11" fmla="?: G10 G8 0"/>
                <a:gd name="G12" fmla="?: G10 G7 21600"/>
                <a:gd name="T0" fmla="*/ 20553 w 21600"/>
                <a:gd name="T1" fmla="*/ 10800 h 21600"/>
                <a:gd name="T2" fmla="*/ 10800 w 21600"/>
                <a:gd name="T3" fmla="*/ 21600 h 21600"/>
                <a:gd name="T4" fmla="*/ 1047 w 21600"/>
                <a:gd name="T5" fmla="*/ 10800 h 21600"/>
                <a:gd name="T6" fmla="*/ 10800 w 21600"/>
                <a:gd name="T7" fmla="*/ 0 h 21600"/>
                <a:gd name="T8" fmla="*/ 2847 w 21600"/>
                <a:gd name="T9" fmla="*/ 2847 h 21600"/>
                <a:gd name="T10" fmla="*/ 18753 w 21600"/>
                <a:gd name="T11" fmla="*/ 1875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093" y="21600"/>
                  </a:lnTo>
                  <a:lnTo>
                    <a:pt x="1950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F81BD"/>
                </a:gs>
                <a:gs pos="50000">
                  <a:srgbClr val="4F81BD">
                    <a:gamma/>
                    <a:tint val="0"/>
                    <a:invGamma/>
                  </a:srgbClr>
                </a:gs>
                <a:gs pos="100000">
                  <a:srgbClr val="4F81BD"/>
                </a:gs>
              </a:gsLst>
              <a:lin ang="0" scaled="1"/>
            </a:gradFill>
            <a:ln w="9525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21" name="AutoShape 102"/>
            <p:cNvSpPr>
              <a:spLocks noChangeArrowheads="1"/>
            </p:cNvSpPr>
            <p:nvPr/>
          </p:nvSpPr>
          <p:spPr bwMode="auto">
            <a:xfrm rot="16200000">
              <a:off x="2189163" y="2847975"/>
              <a:ext cx="287338" cy="1163637"/>
            </a:xfrm>
            <a:custGeom>
              <a:avLst/>
              <a:gdLst>
                <a:gd name="G0" fmla="+- 2386 0 0"/>
                <a:gd name="G1" fmla="+- 21600 0 2386"/>
                <a:gd name="G2" fmla="*/ 2386 1 2"/>
                <a:gd name="G3" fmla="+- 21600 0 G2"/>
                <a:gd name="G4" fmla="+/ 2386 21600 2"/>
                <a:gd name="G5" fmla="+/ G1 0 2"/>
                <a:gd name="G6" fmla="*/ 21600 21600 2386"/>
                <a:gd name="G7" fmla="*/ G6 1 2"/>
                <a:gd name="G8" fmla="+- 21600 0 G7"/>
                <a:gd name="G9" fmla="*/ 21600 1 2"/>
                <a:gd name="G10" fmla="+- 2386 0 G9"/>
                <a:gd name="G11" fmla="?: G10 G8 0"/>
                <a:gd name="G12" fmla="?: G10 G7 21600"/>
                <a:gd name="T0" fmla="*/ 20407 w 21600"/>
                <a:gd name="T1" fmla="*/ 10800 h 21600"/>
                <a:gd name="T2" fmla="*/ 10800 w 21600"/>
                <a:gd name="T3" fmla="*/ 21600 h 21600"/>
                <a:gd name="T4" fmla="*/ 1193 w 21600"/>
                <a:gd name="T5" fmla="*/ 10800 h 21600"/>
                <a:gd name="T6" fmla="*/ 10800 w 21600"/>
                <a:gd name="T7" fmla="*/ 0 h 21600"/>
                <a:gd name="T8" fmla="*/ 2993 w 21600"/>
                <a:gd name="T9" fmla="*/ 2993 h 21600"/>
                <a:gd name="T10" fmla="*/ 18607 w 21600"/>
                <a:gd name="T11" fmla="*/ 1860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86" y="21600"/>
                  </a:lnTo>
                  <a:lnTo>
                    <a:pt x="1921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FFCC"/>
                </a:gs>
                <a:gs pos="50000">
                  <a:srgbClr val="99FFCC">
                    <a:gamma/>
                    <a:tint val="0"/>
                    <a:invGamma/>
                  </a:srgbClr>
                </a:gs>
                <a:gs pos="100000">
                  <a:srgbClr val="99FFCC"/>
                </a:gs>
              </a:gsLst>
              <a:lin ang="0" scaled="1"/>
            </a:gradFill>
            <a:ln w="9525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22" name="Rectangle 103"/>
            <p:cNvSpPr>
              <a:spLocks noChangeArrowheads="1"/>
            </p:cNvSpPr>
            <p:nvPr/>
          </p:nvSpPr>
          <p:spPr bwMode="auto">
            <a:xfrm>
              <a:off x="2914650" y="3321050"/>
              <a:ext cx="1943100" cy="217488"/>
            </a:xfrm>
            <a:prstGeom prst="rect">
              <a:avLst/>
            </a:prstGeom>
            <a:gradFill rotWithShape="1">
              <a:gsLst>
                <a:gs pos="0">
                  <a:srgbClr val="99FFCC"/>
                </a:gs>
                <a:gs pos="50000">
                  <a:srgbClr val="99FFCC">
                    <a:gamma/>
                    <a:tint val="0"/>
                    <a:invGamma/>
                  </a:srgbClr>
                </a:gs>
                <a:gs pos="100000">
                  <a:srgbClr val="99FFCC"/>
                </a:gs>
              </a:gsLst>
              <a:lin ang="5400000" scaled="1"/>
            </a:gradFill>
            <a:ln w="9525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23" name="Rectangle 104"/>
            <p:cNvSpPr>
              <a:spLocks noChangeArrowheads="1"/>
            </p:cNvSpPr>
            <p:nvPr/>
          </p:nvSpPr>
          <p:spPr bwMode="auto">
            <a:xfrm>
              <a:off x="4857750" y="3321050"/>
              <a:ext cx="1152525" cy="222250"/>
            </a:xfrm>
            <a:prstGeom prst="rect">
              <a:avLst/>
            </a:prstGeom>
            <a:gradFill rotWithShape="1">
              <a:gsLst>
                <a:gs pos="0">
                  <a:srgbClr val="99FFCC"/>
                </a:gs>
                <a:gs pos="50000">
                  <a:srgbClr val="99FFCC">
                    <a:gamma/>
                    <a:tint val="0"/>
                    <a:invGamma/>
                  </a:srgbClr>
                </a:gs>
                <a:gs pos="100000">
                  <a:srgbClr val="99FFCC"/>
                </a:gs>
              </a:gsLst>
              <a:lin ang="5400000" scaled="1"/>
            </a:gradFill>
            <a:ln w="9525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24" name="Rectangle 105"/>
            <p:cNvSpPr>
              <a:spLocks noChangeArrowheads="1"/>
            </p:cNvSpPr>
            <p:nvPr/>
          </p:nvSpPr>
          <p:spPr bwMode="auto">
            <a:xfrm>
              <a:off x="6010275" y="3327400"/>
              <a:ext cx="973138" cy="215900"/>
            </a:xfrm>
            <a:prstGeom prst="rect">
              <a:avLst/>
            </a:prstGeom>
            <a:gradFill rotWithShape="1">
              <a:gsLst>
                <a:gs pos="0">
                  <a:srgbClr val="99FFCC"/>
                </a:gs>
                <a:gs pos="50000">
                  <a:srgbClr val="99FFCC">
                    <a:gamma/>
                    <a:tint val="0"/>
                    <a:invGamma/>
                  </a:srgbClr>
                </a:gs>
                <a:gs pos="100000">
                  <a:srgbClr val="99FFCC"/>
                </a:gs>
              </a:gsLst>
              <a:lin ang="5400000" scaled="1"/>
            </a:gradFill>
            <a:ln w="9525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25" name="Rectangle 106"/>
            <p:cNvSpPr>
              <a:spLocks noChangeArrowheads="1"/>
            </p:cNvSpPr>
            <p:nvPr/>
          </p:nvSpPr>
          <p:spPr bwMode="auto">
            <a:xfrm>
              <a:off x="6983413" y="3327400"/>
              <a:ext cx="1368425" cy="215900"/>
            </a:xfrm>
            <a:prstGeom prst="rect">
              <a:avLst/>
            </a:prstGeom>
            <a:gradFill rotWithShape="1">
              <a:gsLst>
                <a:gs pos="0">
                  <a:srgbClr val="99FFCC"/>
                </a:gs>
                <a:gs pos="50000">
                  <a:srgbClr val="99FFCC">
                    <a:gamma/>
                    <a:tint val="0"/>
                    <a:invGamma/>
                  </a:srgbClr>
                </a:gs>
                <a:gs pos="100000">
                  <a:srgbClr val="99FFCC"/>
                </a:gs>
              </a:gsLst>
              <a:lin ang="5400000" scaled="1"/>
            </a:gradFill>
            <a:ln w="9525">
              <a:solidFill>
                <a:srgbClr val="C050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26" name="Line 107"/>
            <p:cNvSpPr>
              <a:spLocks noChangeShapeType="1"/>
            </p:cNvSpPr>
            <p:nvPr/>
          </p:nvSpPr>
          <p:spPr bwMode="auto">
            <a:xfrm>
              <a:off x="862013" y="3182938"/>
              <a:ext cx="0" cy="539750"/>
            </a:xfrm>
            <a:prstGeom prst="line">
              <a:avLst/>
            </a:prstGeom>
            <a:noFill/>
            <a:ln w="476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27" name="Rectangle 108"/>
            <p:cNvSpPr>
              <a:spLocks noChangeArrowheads="1"/>
            </p:cNvSpPr>
            <p:nvPr/>
          </p:nvSpPr>
          <p:spPr bwMode="auto">
            <a:xfrm>
              <a:off x="933450" y="3327400"/>
              <a:ext cx="765176" cy="22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概念阶段 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Line 109"/>
            <p:cNvSpPr>
              <a:spLocks noChangeShapeType="1"/>
            </p:cNvSpPr>
            <p:nvPr/>
          </p:nvSpPr>
          <p:spPr bwMode="auto">
            <a:xfrm>
              <a:off x="1752600" y="3182938"/>
              <a:ext cx="0" cy="539750"/>
            </a:xfrm>
            <a:prstGeom prst="line">
              <a:avLst/>
            </a:prstGeom>
            <a:noFill/>
            <a:ln w="476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29" name="Line 110"/>
            <p:cNvSpPr>
              <a:spLocks noChangeShapeType="1"/>
            </p:cNvSpPr>
            <p:nvPr/>
          </p:nvSpPr>
          <p:spPr bwMode="auto">
            <a:xfrm>
              <a:off x="2914650" y="3182938"/>
              <a:ext cx="0" cy="539750"/>
            </a:xfrm>
            <a:prstGeom prst="line">
              <a:avLst/>
            </a:prstGeom>
            <a:noFill/>
            <a:ln w="47625">
              <a:solidFill>
                <a:srgbClr val="000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30" name="Line 111"/>
            <p:cNvSpPr>
              <a:spLocks noChangeShapeType="1"/>
            </p:cNvSpPr>
            <p:nvPr/>
          </p:nvSpPr>
          <p:spPr bwMode="auto">
            <a:xfrm>
              <a:off x="4857750" y="3182938"/>
              <a:ext cx="1588" cy="539750"/>
            </a:xfrm>
            <a:prstGeom prst="line">
              <a:avLst/>
            </a:prstGeom>
            <a:noFill/>
            <a:ln w="47625">
              <a:solidFill>
                <a:srgbClr val="000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31" name="Line 112"/>
            <p:cNvSpPr>
              <a:spLocks noChangeShapeType="1"/>
            </p:cNvSpPr>
            <p:nvPr/>
          </p:nvSpPr>
          <p:spPr bwMode="auto">
            <a:xfrm>
              <a:off x="6010275" y="3182938"/>
              <a:ext cx="1588" cy="539750"/>
            </a:xfrm>
            <a:prstGeom prst="line">
              <a:avLst/>
            </a:prstGeom>
            <a:noFill/>
            <a:ln w="47625">
              <a:solidFill>
                <a:srgbClr val="000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32" name="Line 113"/>
            <p:cNvSpPr>
              <a:spLocks noChangeShapeType="1"/>
            </p:cNvSpPr>
            <p:nvPr/>
          </p:nvSpPr>
          <p:spPr bwMode="auto">
            <a:xfrm>
              <a:off x="6983413" y="3182938"/>
              <a:ext cx="1587" cy="539750"/>
            </a:xfrm>
            <a:prstGeom prst="line">
              <a:avLst/>
            </a:prstGeom>
            <a:noFill/>
            <a:ln w="47625">
              <a:solidFill>
                <a:srgbClr val="000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33" name="Line 114"/>
            <p:cNvSpPr>
              <a:spLocks noChangeShapeType="1"/>
            </p:cNvSpPr>
            <p:nvPr/>
          </p:nvSpPr>
          <p:spPr bwMode="auto">
            <a:xfrm>
              <a:off x="8350250" y="3182938"/>
              <a:ext cx="1588" cy="539750"/>
            </a:xfrm>
            <a:prstGeom prst="line">
              <a:avLst/>
            </a:prstGeom>
            <a:noFill/>
            <a:ln w="47625">
              <a:solidFill>
                <a:srgbClr val="000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34" name="Rectangle 115"/>
            <p:cNvSpPr>
              <a:spLocks noChangeArrowheads="1"/>
            </p:cNvSpPr>
            <p:nvPr/>
          </p:nvSpPr>
          <p:spPr bwMode="auto">
            <a:xfrm>
              <a:off x="1906588" y="3327400"/>
              <a:ext cx="863600" cy="22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计划阶段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ectangle 116"/>
            <p:cNvSpPr>
              <a:spLocks noChangeArrowheads="1"/>
            </p:cNvSpPr>
            <p:nvPr/>
          </p:nvSpPr>
          <p:spPr bwMode="auto">
            <a:xfrm>
              <a:off x="3165475" y="3327400"/>
              <a:ext cx="1468438" cy="22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开发阶段</a:t>
              </a:r>
            </a:p>
          </p:txBody>
        </p:sp>
        <p:sp>
          <p:nvSpPr>
            <p:cNvPr id="36" name="Rectangle 117"/>
            <p:cNvSpPr>
              <a:spLocks noChangeArrowheads="1"/>
            </p:cNvSpPr>
            <p:nvPr/>
          </p:nvSpPr>
          <p:spPr bwMode="auto">
            <a:xfrm>
              <a:off x="5002212" y="3327400"/>
              <a:ext cx="865187" cy="22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验证阶段</a:t>
              </a:r>
            </a:p>
          </p:txBody>
        </p:sp>
        <p:sp>
          <p:nvSpPr>
            <p:cNvPr id="37" name="Rectangle 118"/>
            <p:cNvSpPr>
              <a:spLocks noChangeArrowheads="1"/>
            </p:cNvSpPr>
            <p:nvPr/>
          </p:nvSpPr>
          <p:spPr bwMode="auto">
            <a:xfrm>
              <a:off x="6154738" y="3327400"/>
              <a:ext cx="720726" cy="22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发布阶段</a:t>
              </a:r>
            </a:p>
          </p:txBody>
        </p:sp>
        <p:sp>
          <p:nvSpPr>
            <p:cNvPr id="38" name="Rectangle 119"/>
            <p:cNvSpPr>
              <a:spLocks noChangeArrowheads="1"/>
            </p:cNvSpPr>
            <p:nvPr/>
          </p:nvSpPr>
          <p:spPr bwMode="auto">
            <a:xfrm>
              <a:off x="7091362" y="3327400"/>
              <a:ext cx="1150937" cy="22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生命周期管理</a:t>
              </a:r>
            </a:p>
          </p:txBody>
        </p:sp>
        <p:grpSp>
          <p:nvGrpSpPr>
            <p:cNvPr id="39" name="Group 120"/>
            <p:cNvGrpSpPr>
              <a:grpSpLocks/>
            </p:cNvGrpSpPr>
            <p:nvPr/>
          </p:nvGrpSpPr>
          <p:grpSpPr bwMode="auto">
            <a:xfrm>
              <a:off x="4891088" y="2636838"/>
              <a:ext cx="298450" cy="584200"/>
              <a:chOff x="3173" y="1525"/>
              <a:chExt cx="188" cy="368"/>
            </a:xfrm>
          </p:grpSpPr>
          <p:sp>
            <p:nvSpPr>
              <p:cNvPr id="79" name="Rectangle 121"/>
              <p:cNvSpPr>
                <a:spLocks noChangeArrowheads="1"/>
              </p:cNvSpPr>
              <p:nvPr/>
            </p:nvSpPr>
            <p:spPr bwMode="auto">
              <a:xfrm>
                <a:off x="3173" y="1525"/>
                <a:ext cx="18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BETA</a:t>
                </a:r>
                <a:endParaRPr kumimoji="0" lang="en-US" altLang="zh-CN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  <p:grpSp>
            <p:nvGrpSpPr>
              <p:cNvPr id="80" name="Group 122"/>
              <p:cNvGrpSpPr>
                <a:grpSpLocks/>
              </p:cNvGrpSpPr>
              <p:nvPr/>
            </p:nvGrpSpPr>
            <p:grpSpPr bwMode="auto">
              <a:xfrm>
                <a:off x="3175" y="1661"/>
                <a:ext cx="161" cy="232"/>
                <a:chOff x="3338" y="1673"/>
                <a:chExt cx="161" cy="232"/>
              </a:xfrm>
            </p:grpSpPr>
            <p:grpSp>
              <p:nvGrpSpPr>
                <p:cNvPr id="81" name="Group 123"/>
                <p:cNvGrpSpPr>
                  <a:grpSpLocks/>
                </p:cNvGrpSpPr>
                <p:nvPr/>
              </p:nvGrpSpPr>
              <p:grpSpPr bwMode="auto">
                <a:xfrm>
                  <a:off x="3338" y="1673"/>
                  <a:ext cx="39" cy="232"/>
                  <a:chOff x="3338" y="1673"/>
                  <a:chExt cx="39" cy="232"/>
                </a:xfrm>
              </p:grpSpPr>
              <p:sp>
                <p:nvSpPr>
                  <p:cNvPr id="8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3357" y="1673"/>
                    <a:ext cx="1" cy="232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华文中宋"/>
                      <a:ea typeface="华文细黑"/>
                    </a:endParaRPr>
                  </a:p>
                </p:txBody>
              </p:sp>
              <p:sp>
                <p:nvSpPr>
                  <p:cNvPr id="89" name="Freeform 125"/>
                  <p:cNvSpPr>
                    <a:spLocks/>
                  </p:cNvSpPr>
                  <p:nvPr/>
                </p:nvSpPr>
                <p:spPr bwMode="auto">
                  <a:xfrm>
                    <a:off x="3338" y="1828"/>
                    <a:ext cx="39" cy="77"/>
                  </a:xfrm>
                  <a:custGeom>
                    <a:avLst/>
                    <a:gdLst>
                      <a:gd name="T0" fmla="*/ 77 w 77"/>
                      <a:gd name="T1" fmla="*/ 0 h 155"/>
                      <a:gd name="T2" fmla="*/ 39 w 77"/>
                      <a:gd name="T3" fmla="*/ 155 h 155"/>
                      <a:gd name="T4" fmla="*/ 0 w 77"/>
                      <a:gd name="T5" fmla="*/ 0 h 155"/>
                      <a:gd name="T6" fmla="*/ 77 w 77"/>
                      <a:gd name="T7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7" h="155">
                        <a:moveTo>
                          <a:pt x="77" y="0"/>
                        </a:moveTo>
                        <a:lnTo>
                          <a:pt x="39" y="155"/>
                        </a:lnTo>
                        <a:lnTo>
                          <a:pt x="0" y="0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华文中宋"/>
                      <a:ea typeface="华文细黑"/>
                    </a:endParaRPr>
                  </a:p>
                </p:txBody>
              </p:sp>
            </p:grpSp>
            <p:grpSp>
              <p:nvGrpSpPr>
                <p:cNvPr id="82" name="Group 126"/>
                <p:cNvGrpSpPr>
                  <a:grpSpLocks/>
                </p:cNvGrpSpPr>
                <p:nvPr/>
              </p:nvGrpSpPr>
              <p:grpSpPr bwMode="auto">
                <a:xfrm>
                  <a:off x="3399" y="1673"/>
                  <a:ext cx="39" cy="232"/>
                  <a:chOff x="3399" y="1673"/>
                  <a:chExt cx="39" cy="232"/>
                </a:xfrm>
              </p:grpSpPr>
              <p:sp>
                <p:nvSpPr>
                  <p:cNvPr id="8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419" y="1673"/>
                    <a:ext cx="1" cy="232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华文中宋"/>
                      <a:ea typeface="华文细黑"/>
                    </a:endParaRPr>
                  </a:p>
                </p:txBody>
              </p:sp>
              <p:sp>
                <p:nvSpPr>
                  <p:cNvPr id="87" name="Freeform 128"/>
                  <p:cNvSpPr>
                    <a:spLocks/>
                  </p:cNvSpPr>
                  <p:nvPr/>
                </p:nvSpPr>
                <p:spPr bwMode="auto">
                  <a:xfrm>
                    <a:off x="3399" y="1828"/>
                    <a:ext cx="39" cy="77"/>
                  </a:xfrm>
                  <a:custGeom>
                    <a:avLst/>
                    <a:gdLst>
                      <a:gd name="T0" fmla="*/ 77 w 77"/>
                      <a:gd name="T1" fmla="*/ 0 h 155"/>
                      <a:gd name="T2" fmla="*/ 38 w 77"/>
                      <a:gd name="T3" fmla="*/ 155 h 155"/>
                      <a:gd name="T4" fmla="*/ 0 w 77"/>
                      <a:gd name="T5" fmla="*/ 0 h 155"/>
                      <a:gd name="T6" fmla="*/ 77 w 77"/>
                      <a:gd name="T7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7" h="155">
                        <a:moveTo>
                          <a:pt x="77" y="0"/>
                        </a:moveTo>
                        <a:lnTo>
                          <a:pt x="38" y="155"/>
                        </a:lnTo>
                        <a:lnTo>
                          <a:pt x="0" y="0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华文中宋"/>
                      <a:ea typeface="华文细黑"/>
                    </a:endParaRPr>
                  </a:p>
                </p:txBody>
              </p:sp>
            </p:grpSp>
            <p:grpSp>
              <p:nvGrpSpPr>
                <p:cNvPr id="83" name="Group 129"/>
                <p:cNvGrpSpPr>
                  <a:grpSpLocks/>
                </p:cNvGrpSpPr>
                <p:nvPr/>
              </p:nvGrpSpPr>
              <p:grpSpPr bwMode="auto">
                <a:xfrm>
                  <a:off x="3461" y="1673"/>
                  <a:ext cx="38" cy="232"/>
                  <a:chOff x="3461" y="1673"/>
                  <a:chExt cx="38" cy="232"/>
                </a:xfrm>
              </p:grpSpPr>
              <p:sp>
                <p:nvSpPr>
                  <p:cNvPr id="8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480" y="1673"/>
                    <a:ext cx="1" cy="232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华文中宋"/>
                      <a:ea typeface="华文细黑"/>
                    </a:endParaRPr>
                  </a:p>
                </p:txBody>
              </p:sp>
              <p:sp>
                <p:nvSpPr>
                  <p:cNvPr id="85" name="Freeform 131"/>
                  <p:cNvSpPr>
                    <a:spLocks/>
                  </p:cNvSpPr>
                  <p:nvPr/>
                </p:nvSpPr>
                <p:spPr bwMode="auto">
                  <a:xfrm>
                    <a:off x="3461" y="1828"/>
                    <a:ext cx="38" cy="77"/>
                  </a:xfrm>
                  <a:custGeom>
                    <a:avLst/>
                    <a:gdLst>
                      <a:gd name="T0" fmla="*/ 77 w 77"/>
                      <a:gd name="T1" fmla="*/ 0 h 155"/>
                      <a:gd name="T2" fmla="*/ 38 w 77"/>
                      <a:gd name="T3" fmla="*/ 155 h 155"/>
                      <a:gd name="T4" fmla="*/ 0 w 77"/>
                      <a:gd name="T5" fmla="*/ 0 h 155"/>
                      <a:gd name="T6" fmla="*/ 77 w 77"/>
                      <a:gd name="T7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7" h="155">
                        <a:moveTo>
                          <a:pt x="77" y="0"/>
                        </a:moveTo>
                        <a:lnTo>
                          <a:pt x="38" y="155"/>
                        </a:lnTo>
                        <a:lnTo>
                          <a:pt x="0" y="0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华文中宋"/>
                      <a:ea typeface="华文细黑"/>
                    </a:endParaRPr>
                  </a:p>
                </p:txBody>
              </p:sp>
            </p:grpSp>
          </p:grpSp>
        </p:grpSp>
        <p:grpSp>
          <p:nvGrpSpPr>
            <p:cNvPr id="40" name="Group 132"/>
            <p:cNvGrpSpPr>
              <a:grpSpLocks/>
            </p:cNvGrpSpPr>
            <p:nvPr/>
          </p:nvGrpSpPr>
          <p:grpSpPr bwMode="auto">
            <a:xfrm>
              <a:off x="5146675" y="2420938"/>
              <a:ext cx="720725" cy="684212"/>
              <a:chOff x="3243" y="1389"/>
              <a:chExt cx="454" cy="431"/>
            </a:xfrm>
          </p:grpSpPr>
          <p:sp>
            <p:nvSpPr>
              <p:cNvPr id="77" name="AutoShape 133"/>
              <p:cNvSpPr>
                <a:spLocks noChangeArrowheads="1"/>
              </p:cNvSpPr>
              <p:nvPr/>
            </p:nvSpPr>
            <p:spPr bwMode="auto">
              <a:xfrm>
                <a:off x="3402" y="1548"/>
                <a:ext cx="135" cy="272"/>
              </a:xfrm>
              <a:prstGeom prst="downArrow">
                <a:avLst>
                  <a:gd name="adj1" fmla="val 50000"/>
                  <a:gd name="adj2" fmla="val 50370"/>
                </a:avLst>
              </a:prstGeom>
              <a:gradFill rotWithShape="1">
                <a:gsLst>
                  <a:gs pos="0">
                    <a:srgbClr val="C0504D">
                      <a:gamma/>
                      <a:tint val="0"/>
                      <a:invGamma/>
                    </a:srgbClr>
                  </a:gs>
                  <a:gs pos="100000">
                    <a:srgbClr val="C0504D"/>
                  </a:gs>
                </a:gsLst>
                <a:lin ang="5400000" scaled="1"/>
              </a:gra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/>
                  <a:ea typeface="华文细黑"/>
                </a:endParaRPr>
              </a:p>
            </p:txBody>
          </p:sp>
          <p:sp>
            <p:nvSpPr>
              <p:cNvPr id="78" name="Text Box 134"/>
              <p:cNvSpPr txBox="1">
                <a:spLocks noChangeArrowheads="1"/>
              </p:cNvSpPr>
              <p:nvPr/>
            </p:nvSpPr>
            <p:spPr bwMode="auto">
              <a:xfrm>
                <a:off x="3243" y="1389"/>
                <a:ext cx="454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ea typeface="黑体" pitchFamily="2" charset="-122"/>
                  </a:rPr>
                  <a:t>EDCP</a:t>
                </a:r>
              </a:p>
            </p:txBody>
          </p:sp>
        </p:grpSp>
        <p:grpSp>
          <p:nvGrpSpPr>
            <p:cNvPr id="41" name="Group 135"/>
            <p:cNvGrpSpPr>
              <a:grpSpLocks/>
            </p:cNvGrpSpPr>
            <p:nvPr/>
          </p:nvGrpSpPr>
          <p:grpSpPr bwMode="auto">
            <a:xfrm>
              <a:off x="7199313" y="2420938"/>
              <a:ext cx="1333500" cy="682625"/>
              <a:chOff x="4536" y="1389"/>
              <a:chExt cx="840" cy="430"/>
            </a:xfrm>
          </p:grpSpPr>
          <p:sp>
            <p:nvSpPr>
              <p:cNvPr id="75" name="AutoShape 136"/>
              <p:cNvSpPr>
                <a:spLocks noChangeArrowheads="1"/>
              </p:cNvSpPr>
              <p:nvPr/>
            </p:nvSpPr>
            <p:spPr bwMode="auto">
              <a:xfrm>
                <a:off x="4898" y="1548"/>
                <a:ext cx="136" cy="271"/>
              </a:xfrm>
              <a:prstGeom prst="downArrow">
                <a:avLst>
                  <a:gd name="adj1" fmla="val 50000"/>
                  <a:gd name="adj2" fmla="val 49816"/>
                </a:avLst>
              </a:prstGeom>
              <a:gradFill rotWithShape="1">
                <a:gsLst>
                  <a:gs pos="0">
                    <a:srgbClr val="C0504D">
                      <a:gamma/>
                      <a:tint val="0"/>
                      <a:invGamma/>
                    </a:srgbClr>
                  </a:gs>
                  <a:gs pos="100000">
                    <a:srgbClr val="C0504D"/>
                  </a:gs>
                </a:gsLst>
                <a:lin ang="5400000" scaled="1"/>
              </a:gra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/>
                  <a:ea typeface="华文细黑"/>
                </a:endParaRPr>
              </a:p>
            </p:txBody>
          </p:sp>
          <p:sp>
            <p:nvSpPr>
              <p:cNvPr id="76" name="Text Box 137"/>
              <p:cNvSpPr txBox="1">
                <a:spLocks noChangeArrowheads="1"/>
              </p:cNvSpPr>
              <p:nvPr/>
            </p:nvSpPr>
            <p:spPr bwMode="auto">
              <a:xfrm>
                <a:off x="4536" y="1389"/>
                <a:ext cx="840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ea typeface="黑体" pitchFamily="2" charset="-122"/>
                  </a:rPr>
                  <a:t>EOP/EOM/EOS</a:t>
                </a:r>
              </a:p>
            </p:txBody>
          </p:sp>
        </p:grpSp>
        <p:sp>
          <p:nvSpPr>
            <p:cNvPr id="42" name="AutoShape 138"/>
            <p:cNvSpPr>
              <a:spLocks noChangeArrowheads="1"/>
            </p:cNvSpPr>
            <p:nvPr/>
          </p:nvSpPr>
          <p:spPr bwMode="auto">
            <a:xfrm>
              <a:off x="1474788" y="3870325"/>
              <a:ext cx="215900" cy="431800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43" name="Text Box 139"/>
            <p:cNvSpPr txBox="1">
              <a:spLocks noChangeArrowheads="1"/>
            </p:cNvSpPr>
            <p:nvPr/>
          </p:nvSpPr>
          <p:spPr bwMode="auto">
            <a:xfrm>
              <a:off x="1330325" y="4375150"/>
              <a:ext cx="503238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黑体" pitchFamily="2" charset="-122"/>
                </a:rPr>
                <a:t>TR1</a:t>
              </a:r>
            </a:p>
          </p:txBody>
        </p:sp>
        <p:sp>
          <p:nvSpPr>
            <p:cNvPr id="44" name="AutoShape 140"/>
            <p:cNvSpPr>
              <a:spLocks noChangeArrowheads="1"/>
            </p:cNvSpPr>
            <p:nvPr/>
          </p:nvSpPr>
          <p:spPr bwMode="auto">
            <a:xfrm>
              <a:off x="2193925" y="3870325"/>
              <a:ext cx="215900" cy="431800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45" name="Text Box 141"/>
            <p:cNvSpPr txBox="1">
              <a:spLocks noChangeArrowheads="1"/>
            </p:cNvSpPr>
            <p:nvPr/>
          </p:nvSpPr>
          <p:spPr bwMode="auto">
            <a:xfrm>
              <a:off x="2085975" y="4375150"/>
              <a:ext cx="4318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黑体" pitchFamily="2" charset="-122"/>
                </a:rPr>
                <a:t>TR2</a:t>
              </a:r>
            </a:p>
          </p:txBody>
        </p:sp>
        <p:sp>
          <p:nvSpPr>
            <p:cNvPr id="46" name="AutoShape 142"/>
            <p:cNvSpPr>
              <a:spLocks noChangeArrowheads="1"/>
            </p:cNvSpPr>
            <p:nvPr/>
          </p:nvSpPr>
          <p:spPr bwMode="auto">
            <a:xfrm>
              <a:off x="2625725" y="3870325"/>
              <a:ext cx="215900" cy="431800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47" name="Text Box 143"/>
            <p:cNvSpPr txBox="1">
              <a:spLocks noChangeArrowheads="1"/>
            </p:cNvSpPr>
            <p:nvPr/>
          </p:nvSpPr>
          <p:spPr bwMode="auto">
            <a:xfrm>
              <a:off x="2517775" y="4375150"/>
              <a:ext cx="4318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黑体" pitchFamily="2" charset="-122"/>
                </a:rPr>
                <a:t>TR3</a:t>
              </a:r>
            </a:p>
          </p:txBody>
        </p:sp>
        <p:sp>
          <p:nvSpPr>
            <p:cNvPr id="48" name="AutoShape 144"/>
            <p:cNvSpPr>
              <a:spLocks noChangeArrowheads="1"/>
            </p:cNvSpPr>
            <p:nvPr/>
          </p:nvSpPr>
          <p:spPr bwMode="auto">
            <a:xfrm>
              <a:off x="3706813" y="3870325"/>
              <a:ext cx="215900" cy="431800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49" name="Text Box 145"/>
            <p:cNvSpPr txBox="1">
              <a:spLocks noChangeArrowheads="1"/>
            </p:cNvSpPr>
            <p:nvPr/>
          </p:nvSpPr>
          <p:spPr bwMode="auto">
            <a:xfrm>
              <a:off x="3598863" y="4375150"/>
              <a:ext cx="4318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黑体" pitchFamily="2" charset="-122"/>
                </a:rPr>
                <a:t>TR4</a:t>
              </a:r>
            </a:p>
          </p:txBody>
        </p:sp>
        <p:sp>
          <p:nvSpPr>
            <p:cNvPr id="50" name="AutoShape 146"/>
            <p:cNvSpPr>
              <a:spLocks noChangeArrowheads="1"/>
            </p:cNvSpPr>
            <p:nvPr/>
          </p:nvSpPr>
          <p:spPr bwMode="auto">
            <a:xfrm>
              <a:off x="4210050" y="3870325"/>
              <a:ext cx="215900" cy="431800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51" name="Text Box 147"/>
            <p:cNvSpPr txBox="1">
              <a:spLocks noChangeArrowheads="1"/>
            </p:cNvSpPr>
            <p:nvPr/>
          </p:nvSpPr>
          <p:spPr bwMode="auto">
            <a:xfrm>
              <a:off x="4030663" y="4365625"/>
              <a:ext cx="576262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黑体" pitchFamily="2" charset="-122"/>
                </a:rPr>
                <a:t>TR4A</a:t>
              </a:r>
            </a:p>
          </p:txBody>
        </p:sp>
        <p:sp>
          <p:nvSpPr>
            <p:cNvPr id="52" name="AutoShape 148"/>
            <p:cNvSpPr>
              <a:spLocks noChangeArrowheads="1"/>
            </p:cNvSpPr>
            <p:nvPr/>
          </p:nvSpPr>
          <p:spPr bwMode="auto">
            <a:xfrm>
              <a:off x="4749800" y="3870325"/>
              <a:ext cx="215900" cy="431800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53" name="Text Box 149"/>
            <p:cNvSpPr txBox="1">
              <a:spLocks noChangeArrowheads="1"/>
            </p:cNvSpPr>
            <p:nvPr/>
          </p:nvSpPr>
          <p:spPr bwMode="auto">
            <a:xfrm>
              <a:off x="4641850" y="4375150"/>
              <a:ext cx="4318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黑体" pitchFamily="2" charset="-122"/>
                </a:rPr>
                <a:t>TR5</a:t>
              </a:r>
            </a:p>
          </p:txBody>
        </p:sp>
        <p:sp>
          <p:nvSpPr>
            <p:cNvPr id="54" name="AutoShape 150"/>
            <p:cNvSpPr>
              <a:spLocks noChangeArrowheads="1"/>
            </p:cNvSpPr>
            <p:nvPr/>
          </p:nvSpPr>
          <p:spPr bwMode="auto">
            <a:xfrm>
              <a:off x="5794375" y="3870325"/>
              <a:ext cx="215900" cy="431800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C0504D"/>
                </a:gs>
                <a:gs pos="100000">
                  <a:srgbClr val="C0504D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/>
                <a:ea typeface="华文细黑"/>
              </a:endParaRPr>
            </a:p>
          </p:txBody>
        </p:sp>
        <p:sp>
          <p:nvSpPr>
            <p:cNvPr id="55" name="Text Box 151"/>
            <p:cNvSpPr txBox="1">
              <a:spLocks noChangeArrowheads="1"/>
            </p:cNvSpPr>
            <p:nvPr/>
          </p:nvSpPr>
          <p:spPr bwMode="auto">
            <a:xfrm>
              <a:off x="5686425" y="4375150"/>
              <a:ext cx="4318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黑体" pitchFamily="2" charset="-122"/>
                </a:rPr>
                <a:t>TR6</a:t>
              </a:r>
            </a:p>
          </p:txBody>
        </p:sp>
        <p:grpSp>
          <p:nvGrpSpPr>
            <p:cNvPr id="56" name="Group 152"/>
            <p:cNvGrpSpPr>
              <a:grpSpLocks/>
            </p:cNvGrpSpPr>
            <p:nvPr/>
          </p:nvGrpSpPr>
          <p:grpSpPr bwMode="auto">
            <a:xfrm>
              <a:off x="620713" y="2420938"/>
              <a:ext cx="422275" cy="682625"/>
              <a:chOff x="363" y="1389"/>
              <a:chExt cx="266" cy="430"/>
            </a:xfrm>
          </p:grpSpPr>
          <p:sp>
            <p:nvSpPr>
              <p:cNvPr id="73" name="Rectangle 153"/>
              <p:cNvSpPr>
                <a:spLocks noChangeArrowheads="1"/>
              </p:cNvSpPr>
              <p:nvPr/>
            </p:nvSpPr>
            <p:spPr bwMode="auto">
              <a:xfrm>
                <a:off x="363" y="1389"/>
                <a:ext cx="26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Charter</a:t>
                </a:r>
                <a:endParaRPr kumimoji="0" lang="en-US" altLang="zh-CN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  <p:sp>
            <p:nvSpPr>
              <p:cNvPr id="74" name="AutoShape 154"/>
              <p:cNvSpPr>
                <a:spLocks noChangeArrowheads="1"/>
              </p:cNvSpPr>
              <p:nvPr/>
            </p:nvSpPr>
            <p:spPr bwMode="auto">
              <a:xfrm>
                <a:off x="476" y="1547"/>
                <a:ext cx="136" cy="27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BB0F29">
                      <a:gamma/>
                      <a:tint val="0"/>
                      <a:invGamma/>
                    </a:srgbClr>
                  </a:gs>
                  <a:gs pos="100000">
                    <a:srgbClr val="BB0F29"/>
                  </a:gs>
                </a:gsLst>
                <a:lin ang="5400000" scaled="1"/>
              </a:gra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/>
                  <a:ea typeface="华文细黑"/>
                </a:endParaRPr>
              </a:p>
            </p:txBody>
          </p:sp>
        </p:grpSp>
        <p:grpSp>
          <p:nvGrpSpPr>
            <p:cNvPr id="57" name="Group 155"/>
            <p:cNvGrpSpPr>
              <a:grpSpLocks/>
            </p:cNvGrpSpPr>
            <p:nvPr/>
          </p:nvGrpSpPr>
          <p:grpSpPr bwMode="auto">
            <a:xfrm>
              <a:off x="1581150" y="2420938"/>
              <a:ext cx="360363" cy="682625"/>
              <a:chOff x="997" y="1389"/>
              <a:chExt cx="227" cy="430"/>
            </a:xfrm>
          </p:grpSpPr>
          <p:sp>
            <p:nvSpPr>
              <p:cNvPr id="71" name="Rectangle 156"/>
              <p:cNvSpPr>
                <a:spLocks noChangeArrowheads="1"/>
              </p:cNvSpPr>
              <p:nvPr/>
            </p:nvSpPr>
            <p:spPr bwMode="auto">
              <a:xfrm>
                <a:off x="997" y="1389"/>
                <a:ext cx="2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CDCP</a:t>
                </a:r>
                <a:endParaRPr kumimoji="0" lang="en-US" altLang="zh-CN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  <p:sp>
            <p:nvSpPr>
              <p:cNvPr id="72" name="AutoShape 157"/>
              <p:cNvSpPr>
                <a:spLocks noChangeArrowheads="1"/>
              </p:cNvSpPr>
              <p:nvPr/>
            </p:nvSpPr>
            <p:spPr bwMode="auto">
              <a:xfrm>
                <a:off x="1036" y="1547"/>
                <a:ext cx="136" cy="27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BB0F29">
                      <a:gamma/>
                      <a:tint val="0"/>
                      <a:invGamma/>
                    </a:srgbClr>
                  </a:gs>
                  <a:gs pos="100000">
                    <a:srgbClr val="BB0F29"/>
                  </a:gs>
                </a:gsLst>
                <a:lin ang="5400000" scaled="1"/>
              </a:gra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/>
                  <a:ea typeface="华文细黑"/>
                </a:endParaRPr>
              </a:p>
            </p:txBody>
          </p:sp>
        </p:grpSp>
        <p:grpSp>
          <p:nvGrpSpPr>
            <p:cNvPr id="58" name="Group 158"/>
            <p:cNvGrpSpPr>
              <a:grpSpLocks/>
            </p:cNvGrpSpPr>
            <p:nvPr/>
          </p:nvGrpSpPr>
          <p:grpSpPr bwMode="auto">
            <a:xfrm>
              <a:off x="2701925" y="2420938"/>
              <a:ext cx="387350" cy="682625"/>
              <a:chOff x="1703" y="1389"/>
              <a:chExt cx="244" cy="430"/>
            </a:xfrm>
          </p:grpSpPr>
          <p:sp>
            <p:nvSpPr>
              <p:cNvPr id="69" name="Rectangle 159"/>
              <p:cNvSpPr>
                <a:spLocks noChangeArrowheads="1"/>
              </p:cNvSpPr>
              <p:nvPr/>
            </p:nvSpPr>
            <p:spPr bwMode="auto">
              <a:xfrm>
                <a:off x="1703" y="1389"/>
                <a:ext cx="2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PDCP </a:t>
                </a:r>
                <a:endParaRPr kumimoji="0" lang="en-US" altLang="zh-CN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  <p:sp>
            <p:nvSpPr>
              <p:cNvPr id="70" name="AutoShape 160"/>
              <p:cNvSpPr>
                <a:spLocks noChangeArrowheads="1"/>
              </p:cNvSpPr>
              <p:nvPr/>
            </p:nvSpPr>
            <p:spPr bwMode="auto">
              <a:xfrm>
                <a:off x="1769" y="1547"/>
                <a:ext cx="136" cy="27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BB0F29">
                      <a:gamma/>
                      <a:tint val="0"/>
                      <a:invGamma/>
                    </a:srgbClr>
                  </a:gs>
                  <a:gs pos="100000">
                    <a:srgbClr val="BB0F29"/>
                  </a:gs>
                </a:gsLst>
                <a:lin ang="5400000" scaled="1"/>
              </a:gra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/>
                  <a:ea typeface="华文细黑"/>
                </a:endParaRPr>
              </a:p>
            </p:txBody>
          </p:sp>
        </p:grpSp>
        <p:grpSp>
          <p:nvGrpSpPr>
            <p:cNvPr id="59" name="Group 161"/>
            <p:cNvGrpSpPr>
              <a:grpSpLocks/>
            </p:cNvGrpSpPr>
            <p:nvPr/>
          </p:nvGrpSpPr>
          <p:grpSpPr bwMode="auto">
            <a:xfrm>
              <a:off x="5829300" y="2420938"/>
              <a:ext cx="352425" cy="682625"/>
              <a:chOff x="3673" y="1389"/>
              <a:chExt cx="222" cy="430"/>
            </a:xfrm>
          </p:grpSpPr>
          <p:sp>
            <p:nvSpPr>
              <p:cNvPr id="67" name="Rectangle 162"/>
              <p:cNvSpPr>
                <a:spLocks noChangeArrowheads="1"/>
              </p:cNvSpPr>
              <p:nvPr/>
            </p:nvSpPr>
            <p:spPr bwMode="auto">
              <a:xfrm>
                <a:off x="3673" y="1389"/>
                <a:ext cx="22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ADCP</a:t>
                </a:r>
                <a:endParaRPr kumimoji="0" lang="en-US" altLang="zh-CN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</a:endParaRPr>
              </a:p>
            </p:txBody>
          </p:sp>
          <p:sp>
            <p:nvSpPr>
              <p:cNvPr id="68" name="AutoShape 163"/>
              <p:cNvSpPr>
                <a:spLocks noChangeArrowheads="1"/>
              </p:cNvSpPr>
              <p:nvPr/>
            </p:nvSpPr>
            <p:spPr bwMode="auto">
              <a:xfrm>
                <a:off x="3719" y="1547"/>
                <a:ext cx="136" cy="27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BB0F29">
                      <a:gamma/>
                      <a:tint val="0"/>
                      <a:invGamma/>
                    </a:srgbClr>
                  </a:gs>
                  <a:gs pos="100000">
                    <a:srgbClr val="BB0F29"/>
                  </a:gs>
                </a:gsLst>
                <a:lin ang="5400000" scaled="1"/>
              </a:gra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中宋"/>
                  <a:ea typeface="华文细黑"/>
                </a:endParaRPr>
              </a:p>
            </p:txBody>
          </p:sp>
        </p:grpSp>
        <p:sp>
          <p:nvSpPr>
            <p:cNvPr id="60" name="AutoShape 164"/>
            <p:cNvSpPr>
              <a:spLocks noChangeArrowheads="1"/>
            </p:cNvSpPr>
            <p:nvPr/>
          </p:nvSpPr>
          <p:spPr bwMode="auto">
            <a:xfrm>
              <a:off x="863600" y="4735513"/>
              <a:ext cx="1887538" cy="287337"/>
            </a:xfrm>
            <a:prstGeom prst="flowChartPreparation">
              <a:avLst/>
            </a:prstGeom>
            <a:solidFill>
              <a:srgbClr val="4F81BD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测试需求分析与计划</a:t>
              </a:r>
            </a:p>
          </p:txBody>
        </p:sp>
        <p:sp>
          <p:nvSpPr>
            <p:cNvPr id="61" name="AutoShape 165"/>
            <p:cNvSpPr>
              <a:spLocks noChangeArrowheads="1"/>
            </p:cNvSpPr>
            <p:nvPr/>
          </p:nvSpPr>
          <p:spPr bwMode="auto">
            <a:xfrm>
              <a:off x="2324100" y="5130801"/>
              <a:ext cx="1152526" cy="288925"/>
            </a:xfrm>
            <a:prstGeom prst="flowChartPreparation">
              <a:avLst/>
            </a:prstGeom>
            <a:solidFill>
              <a:srgbClr val="F79646">
                <a:lumMod val="20000"/>
                <a:lumOff val="8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测试方案设计</a:t>
              </a:r>
            </a:p>
          </p:txBody>
        </p:sp>
        <p:sp>
          <p:nvSpPr>
            <p:cNvPr id="62" name="AutoShape 166"/>
            <p:cNvSpPr>
              <a:spLocks noChangeArrowheads="1"/>
            </p:cNvSpPr>
            <p:nvPr/>
          </p:nvSpPr>
          <p:spPr bwMode="auto">
            <a:xfrm>
              <a:off x="2744788" y="5519738"/>
              <a:ext cx="1089026" cy="288925"/>
            </a:xfrm>
            <a:prstGeom prst="flowChartPreparation">
              <a:avLst/>
            </a:prstGeom>
            <a:solidFill>
              <a:srgbClr val="F79646">
                <a:lumMod val="20000"/>
                <a:lumOff val="8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测试用例设计</a:t>
              </a:r>
            </a:p>
          </p:txBody>
        </p:sp>
        <p:sp>
          <p:nvSpPr>
            <p:cNvPr id="63" name="AutoShape 167"/>
            <p:cNvSpPr>
              <a:spLocks noChangeArrowheads="1"/>
            </p:cNvSpPr>
            <p:nvPr/>
          </p:nvSpPr>
          <p:spPr bwMode="auto">
            <a:xfrm>
              <a:off x="3833813" y="5519738"/>
              <a:ext cx="492125" cy="288925"/>
            </a:xfrm>
            <a:prstGeom prst="flowChartPreparation">
              <a:avLst/>
            </a:prstGeom>
            <a:solidFill>
              <a:srgbClr val="C0504D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SDV</a:t>
              </a:r>
            </a:p>
          </p:txBody>
        </p:sp>
        <p:sp>
          <p:nvSpPr>
            <p:cNvPr id="64" name="AutoShape 168"/>
            <p:cNvSpPr>
              <a:spLocks noChangeArrowheads="1"/>
            </p:cNvSpPr>
            <p:nvPr/>
          </p:nvSpPr>
          <p:spPr bwMode="auto">
            <a:xfrm>
              <a:off x="4325938" y="5519738"/>
              <a:ext cx="542925" cy="288925"/>
            </a:xfrm>
            <a:prstGeom prst="flowChartPreparation">
              <a:avLst/>
            </a:prstGeom>
            <a:solidFill>
              <a:srgbClr val="C0504D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SIT</a:t>
              </a:r>
              <a:endParaRPr kumimoji="1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AutoShape 169"/>
            <p:cNvSpPr>
              <a:spLocks noChangeArrowheads="1"/>
            </p:cNvSpPr>
            <p:nvPr/>
          </p:nvSpPr>
          <p:spPr bwMode="auto">
            <a:xfrm>
              <a:off x="4868863" y="5519738"/>
              <a:ext cx="1038225" cy="288925"/>
            </a:xfrm>
            <a:prstGeom prst="flowChartPreparation">
              <a:avLst/>
            </a:prstGeom>
            <a:solidFill>
              <a:srgbClr val="C0504D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SVT&amp;Beta</a:t>
              </a:r>
            </a:p>
          </p:txBody>
        </p:sp>
        <p:sp>
          <p:nvSpPr>
            <p:cNvPr id="66" name="AutoShape 170"/>
            <p:cNvSpPr>
              <a:spLocks noChangeArrowheads="1"/>
            </p:cNvSpPr>
            <p:nvPr/>
          </p:nvSpPr>
          <p:spPr bwMode="auto">
            <a:xfrm>
              <a:off x="5907088" y="5519738"/>
              <a:ext cx="1085850" cy="288925"/>
            </a:xfrm>
            <a:prstGeom prst="flowChartPreparation">
              <a:avLst/>
            </a:prstGeom>
            <a:solidFill>
              <a:srgbClr val="9BBB59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产品测试关闭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197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1"/>
          <p:cNvSpPr txBox="1"/>
          <p:nvPr/>
        </p:nvSpPr>
        <p:spPr>
          <a:xfrm>
            <a:off x="467544" y="379135"/>
            <a:ext cx="765470" cy="392415"/>
          </a:xfrm>
          <a:prstGeom prst="rect">
            <a:avLst/>
          </a:prstGeom>
          <a:solidFill>
            <a:srgbClr val="E6001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endParaRPr lang="zh-CN" alt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600" y="758162"/>
            <a:ext cx="5923048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331640" y="411510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各阶段主要活动</a:t>
            </a:r>
          </a:p>
        </p:txBody>
      </p:sp>
      <p:pic>
        <p:nvPicPr>
          <p:cNvPr id="9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1082"/>
            <a:ext cx="6468173" cy="40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67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11680" y="1203598"/>
            <a:ext cx="583833" cy="582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11680" y="1986606"/>
            <a:ext cx="583833" cy="585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870570" y="1205166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测试整体流程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866360" y="1978808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测试各阶段需完成的工作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11680" y="2770896"/>
            <a:ext cx="583833" cy="585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866360" y="2770896"/>
            <a:ext cx="4365726" cy="585144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测试过程中各角色的工作职责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211679" y="1989230"/>
            <a:ext cx="583833" cy="582520"/>
          </a:xfrm>
          <a:prstGeom prst="rect">
            <a:avLst/>
          </a:prstGeom>
          <a:solidFill>
            <a:srgbClr val="D700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866360" y="1978808"/>
            <a:ext cx="4365726" cy="585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360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测试各阶段需完成的工作</a:t>
            </a:r>
          </a:p>
        </p:txBody>
      </p:sp>
    </p:spTree>
    <p:extLst>
      <p:ext uri="{BB962C8B-B14F-4D97-AF65-F5344CB8AC3E}">
        <p14:creationId xmlns:p14="http://schemas.microsoft.com/office/powerpoint/2010/main" val="382594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11" grpId="0" animBg="1"/>
      <p:bldP spid="1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97428" y="590788"/>
            <a:ext cx="5923048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1"/>
          <p:cNvSpPr txBox="1"/>
          <p:nvPr/>
        </p:nvSpPr>
        <p:spPr>
          <a:xfrm>
            <a:off x="348259" y="213449"/>
            <a:ext cx="765470" cy="392415"/>
          </a:xfrm>
          <a:prstGeom prst="rect">
            <a:avLst/>
          </a:prstGeom>
          <a:solidFill>
            <a:srgbClr val="E6001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2-1</a:t>
            </a:r>
            <a:endParaRPr lang="zh-CN" alt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58300" y="271048"/>
            <a:ext cx="175432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测试分析与计划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376224" y="1756072"/>
            <a:ext cx="2101850" cy="225583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396000" rIns="14400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产品包需求、产品设计需求、产品设计规格。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15616" y="1779662"/>
            <a:ext cx="1995426" cy="223224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396000" rIns="144000" bIns="45720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完成产品测试需求分析。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基于产品层面的设计需求和规格，根据测试工程方法建立详细的、归一化的测试规格，作为测试任务分解分配的基础，回答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要测试什么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的问题。</a:t>
            </a: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1566467" y="936798"/>
            <a:ext cx="1201738" cy="603250"/>
          </a:xfrm>
          <a:custGeom>
            <a:avLst/>
            <a:gdLst>
              <a:gd name="T0" fmla="*/ 378 w 757"/>
              <a:gd name="T1" fmla="*/ 0 h 380"/>
              <a:gd name="T2" fmla="*/ 757 w 757"/>
              <a:gd name="T3" fmla="*/ 380 h 380"/>
              <a:gd name="T4" fmla="*/ 0 w 757"/>
              <a:gd name="T5" fmla="*/ 380 h 380"/>
              <a:gd name="T6" fmla="*/ 378 w 757"/>
              <a:gd name="T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7" h="380">
                <a:moveTo>
                  <a:pt x="378" y="0"/>
                </a:moveTo>
                <a:lnTo>
                  <a:pt x="757" y="380"/>
                </a:lnTo>
                <a:lnTo>
                  <a:pt x="0" y="380"/>
                </a:lnTo>
                <a:lnTo>
                  <a:pt x="378" y="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07604" y="1240011"/>
            <a:ext cx="2211451" cy="598488"/>
          </a:xfrm>
          <a:prstGeom prst="rect">
            <a:avLst/>
          </a:pr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819130" y="936798"/>
            <a:ext cx="1203325" cy="603250"/>
          </a:xfrm>
          <a:custGeom>
            <a:avLst/>
            <a:gdLst>
              <a:gd name="T0" fmla="*/ 379 w 758"/>
              <a:gd name="T1" fmla="*/ 0 h 380"/>
              <a:gd name="T2" fmla="*/ 758 w 758"/>
              <a:gd name="T3" fmla="*/ 380 h 380"/>
              <a:gd name="T4" fmla="*/ 0 w 758"/>
              <a:gd name="T5" fmla="*/ 380 h 380"/>
              <a:gd name="T6" fmla="*/ 379 w 758"/>
              <a:gd name="T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8" h="380">
                <a:moveTo>
                  <a:pt x="379" y="0"/>
                </a:moveTo>
                <a:lnTo>
                  <a:pt x="758" y="380"/>
                </a:lnTo>
                <a:lnTo>
                  <a:pt x="0" y="380"/>
                </a:lnTo>
                <a:lnTo>
                  <a:pt x="379" y="0"/>
                </a:lnTo>
                <a:close/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369867" y="1240011"/>
            <a:ext cx="2101850" cy="598488"/>
          </a:xfrm>
          <a:prstGeom prst="rect">
            <a:avLst/>
          </a:pr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073380" y="936798"/>
            <a:ext cx="1201738" cy="603250"/>
          </a:xfrm>
          <a:custGeom>
            <a:avLst/>
            <a:gdLst>
              <a:gd name="T0" fmla="*/ 379 w 757"/>
              <a:gd name="T1" fmla="*/ 0 h 380"/>
              <a:gd name="T2" fmla="*/ 757 w 757"/>
              <a:gd name="T3" fmla="*/ 380 h 380"/>
              <a:gd name="T4" fmla="*/ 0 w 757"/>
              <a:gd name="T5" fmla="*/ 380 h 380"/>
              <a:gd name="T6" fmla="*/ 379 w 757"/>
              <a:gd name="T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7" h="380">
                <a:moveTo>
                  <a:pt x="379" y="0"/>
                </a:moveTo>
                <a:lnTo>
                  <a:pt x="757" y="380"/>
                </a:lnTo>
                <a:lnTo>
                  <a:pt x="0" y="380"/>
                </a:lnTo>
                <a:lnTo>
                  <a:pt x="379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622530" y="1756072"/>
            <a:ext cx="2103438" cy="225583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396000" rIns="14400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产品测试规格及产品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E2E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测试计划。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进行产品总体测试策略规划，并以估计为基础完成产品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E2E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测试计划的制定，回答如何安排测试、达到什么测试目标的问题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622530" y="1240011"/>
            <a:ext cx="2103438" cy="598488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1908671" y="1443211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kumimoji="0" lang="zh-CN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4233639" y="143153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kumimoji="0" lang="zh-CN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517183" y="1443211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15616" y="804862"/>
            <a:ext cx="6588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592"/>
          <p:cNvSpPr>
            <a:spLocks noChangeArrowheads="1"/>
          </p:cNvSpPr>
          <p:nvPr/>
        </p:nvSpPr>
        <p:spPr bwMode="auto">
          <a:xfrm>
            <a:off x="2130824" y="745931"/>
            <a:ext cx="108000" cy="108000"/>
          </a:xfrm>
          <a:prstGeom prst="ellipse">
            <a:avLst/>
          </a:prstGeom>
          <a:solidFill>
            <a:srgbClr val="E8E8E8"/>
          </a:solidFill>
          <a:ln w="28575">
            <a:solidFill>
              <a:srgbClr val="E6001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1594"/>
          <p:cNvSpPr>
            <a:spLocks noChangeArrowheads="1"/>
          </p:cNvSpPr>
          <p:nvPr/>
        </p:nvSpPr>
        <p:spPr bwMode="auto">
          <a:xfrm>
            <a:off x="4366792" y="744169"/>
            <a:ext cx="108000" cy="108000"/>
          </a:xfrm>
          <a:prstGeom prst="ellipse">
            <a:avLst/>
          </a:prstGeom>
          <a:solidFill>
            <a:srgbClr val="E8E8E8"/>
          </a:solidFill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594"/>
          <p:cNvSpPr>
            <a:spLocks noChangeArrowheads="1"/>
          </p:cNvSpPr>
          <p:nvPr/>
        </p:nvSpPr>
        <p:spPr bwMode="auto">
          <a:xfrm>
            <a:off x="6620249" y="738969"/>
            <a:ext cx="108000" cy="108000"/>
          </a:xfrm>
          <a:prstGeom prst="ellipse">
            <a:avLst/>
          </a:prstGeom>
          <a:solidFill>
            <a:srgbClr val="E8E8E8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969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97428" y="590788"/>
            <a:ext cx="5923048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1"/>
          <p:cNvSpPr txBox="1"/>
          <p:nvPr/>
        </p:nvSpPr>
        <p:spPr>
          <a:xfrm>
            <a:off x="348259" y="213449"/>
            <a:ext cx="765470" cy="392415"/>
          </a:xfrm>
          <a:prstGeom prst="rect">
            <a:avLst/>
          </a:prstGeom>
          <a:solidFill>
            <a:srgbClr val="E6001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2-2</a:t>
            </a:r>
            <a:endParaRPr lang="zh-CN" alt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281285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测试方案设计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376224" y="1756072"/>
            <a:ext cx="2101850" cy="225583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396000" rIns="14400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E2E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测试计划、测试需求分析、系统设计和规格。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15616" y="1779662"/>
            <a:ext cx="1995426" cy="223224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396000" rIns="144000" bIns="45720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完成产品整理测试方案。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完成特性级的测试需求分析、方案设计与用例实现；完成多模块组合和典型应用测试需求分析、方案设计与用例实现；回答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如何测试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的问题。</a:t>
            </a: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1566467" y="936798"/>
            <a:ext cx="1201738" cy="603250"/>
          </a:xfrm>
          <a:custGeom>
            <a:avLst/>
            <a:gdLst>
              <a:gd name="T0" fmla="*/ 378 w 757"/>
              <a:gd name="T1" fmla="*/ 0 h 380"/>
              <a:gd name="T2" fmla="*/ 757 w 757"/>
              <a:gd name="T3" fmla="*/ 380 h 380"/>
              <a:gd name="T4" fmla="*/ 0 w 757"/>
              <a:gd name="T5" fmla="*/ 380 h 380"/>
              <a:gd name="T6" fmla="*/ 378 w 757"/>
              <a:gd name="T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7" h="380">
                <a:moveTo>
                  <a:pt x="378" y="0"/>
                </a:moveTo>
                <a:lnTo>
                  <a:pt x="757" y="380"/>
                </a:lnTo>
                <a:lnTo>
                  <a:pt x="0" y="380"/>
                </a:lnTo>
                <a:lnTo>
                  <a:pt x="378" y="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07604" y="1240011"/>
            <a:ext cx="2211451" cy="598488"/>
          </a:xfrm>
          <a:prstGeom prst="rect">
            <a:avLst/>
          </a:pr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819130" y="936798"/>
            <a:ext cx="1203325" cy="603250"/>
          </a:xfrm>
          <a:custGeom>
            <a:avLst/>
            <a:gdLst>
              <a:gd name="T0" fmla="*/ 379 w 758"/>
              <a:gd name="T1" fmla="*/ 0 h 380"/>
              <a:gd name="T2" fmla="*/ 758 w 758"/>
              <a:gd name="T3" fmla="*/ 380 h 380"/>
              <a:gd name="T4" fmla="*/ 0 w 758"/>
              <a:gd name="T5" fmla="*/ 380 h 380"/>
              <a:gd name="T6" fmla="*/ 379 w 758"/>
              <a:gd name="T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8" h="380">
                <a:moveTo>
                  <a:pt x="379" y="0"/>
                </a:moveTo>
                <a:lnTo>
                  <a:pt x="758" y="380"/>
                </a:lnTo>
                <a:lnTo>
                  <a:pt x="0" y="380"/>
                </a:lnTo>
                <a:lnTo>
                  <a:pt x="379" y="0"/>
                </a:lnTo>
                <a:close/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369867" y="1240011"/>
            <a:ext cx="2101850" cy="598488"/>
          </a:xfrm>
          <a:prstGeom prst="rect">
            <a:avLst/>
          </a:pr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073380" y="936798"/>
            <a:ext cx="1201738" cy="603250"/>
          </a:xfrm>
          <a:custGeom>
            <a:avLst/>
            <a:gdLst>
              <a:gd name="T0" fmla="*/ 379 w 757"/>
              <a:gd name="T1" fmla="*/ 0 h 380"/>
              <a:gd name="T2" fmla="*/ 757 w 757"/>
              <a:gd name="T3" fmla="*/ 380 h 380"/>
              <a:gd name="T4" fmla="*/ 0 w 757"/>
              <a:gd name="T5" fmla="*/ 380 h 380"/>
              <a:gd name="T6" fmla="*/ 379 w 757"/>
              <a:gd name="T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7" h="380">
                <a:moveTo>
                  <a:pt x="379" y="0"/>
                </a:moveTo>
                <a:lnTo>
                  <a:pt x="757" y="380"/>
                </a:lnTo>
                <a:lnTo>
                  <a:pt x="0" y="380"/>
                </a:lnTo>
                <a:lnTo>
                  <a:pt x="379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622530" y="1756072"/>
            <a:ext cx="2103438" cy="225583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396000" rIns="14400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产品测试方案及更新产品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E2E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测试计划。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在产品总体测试策略的基础上进行细化，制定各个测试执行阶段（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SDV/SIT/SVT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）的工作策略，回答我们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如何组织测试执行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的问题。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622530" y="1240011"/>
            <a:ext cx="2103438" cy="598488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1908671" y="1443211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kumimoji="0" lang="zh-CN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4233639" y="143153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kumimoji="0" lang="zh-CN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517183" y="1443211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15616" y="804862"/>
            <a:ext cx="6588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592"/>
          <p:cNvSpPr>
            <a:spLocks noChangeArrowheads="1"/>
          </p:cNvSpPr>
          <p:nvPr/>
        </p:nvSpPr>
        <p:spPr bwMode="auto">
          <a:xfrm>
            <a:off x="2130824" y="745931"/>
            <a:ext cx="108000" cy="108000"/>
          </a:xfrm>
          <a:prstGeom prst="ellipse">
            <a:avLst/>
          </a:prstGeom>
          <a:solidFill>
            <a:srgbClr val="E8E8E8"/>
          </a:solidFill>
          <a:ln w="28575">
            <a:solidFill>
              <a:srgbClr val="E6001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1594"/>
          <p:cNvSpPr>
            <a:spLocks noChangeArrowheads="1"/>
          </p:cNvSpPr>
          <p:nvPr/>
        </p:nvSpPr>
        <p:spPr bwMode="auto">
          <a:xfrm>
            <a:off x="4366792" y="744169"/>
            <a:ext cx="108000" cy="108000"/>
          </a:xfrm>
          <a:prstGeom prst="ellipse">
            <a:avLst/>
          </a:prstGeom>
          <a:solidFill>
            <a:srgbClr val="E8E8E8"/>
          </a:solidFill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594"/>
          <p:cNvSpPr>
            <a:spLocks noChangeArrowheads="1"/>
          </p:cNvSpPr>
          <p:nvPr/>
        </p:nvSpPr>
        <p:spPr bwMode="auto">
          <a:xfrm>
            <a:off x="6620249" y="738969"/>
            <a:ext cx="108000" cy="108000"/>
          </a:xfrm>
          <a:prstGeom prst="ellipse">
            <a:avLst/>
          </a:prstGeom>
          <a:solidFill>
            <a:srgbClr val="E8E8E8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153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97428" y="590788"/>
            <a:ext cx="5923048" cy="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1"/>
          <p:cNvSpPr txBox="1"/>
          <p:nvPr/>
        </p:nvSpPr>
        <p:spPr>
          <a:xfrm>
            <a:off x="348259" y="213449"/>
            <a:ext cx="765470" cy="392415"/>
          </a:xfrm>
          <a:prstGeom prst="rect">
            <a:avLst/>
          </a:prstGeom>
          <a:solidFill>
            <a:srgbClr val="E6001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endParaRPr lang="zh-CN" altLang="en-US" sz="2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281285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测试用例设计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376224" y="1756072"/>
            <a:ext cx="2101850" cy="225583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396000" rIns="14400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E2E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测试计划、测试用例需求分析、系统设计和规格。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15616" y="1779662"/>
            <a:ext cx="1995426" cy="223224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396000" rIns="144000" bIns="45720" numCol="1" anchor="t" anchorCtr="0" compatLnSpc="1">
            <a:prstTxWarp prst="textNoShape">
              <a:avLst/>
            </a:prstTxWarp>
          </a:bodyPr>
          <a:lstStyle/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完成产品各特性的测试用例。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完成产品特性级的测试点及测试用例设计；回答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怎样测试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的问题。</a:t>
            </a: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1566467" y="936798"/>
            <a:ext cx="1201738" cy="603250"/>
          </a:xfrm>
          <a:custGeom>
            <a:avLst/>
            <a:gdLst>
              <a:gd name="T0" fmla="*/ 378 w 757"/>
              <a:gd name="T1" fmla="*/ 0 h 380"/>
              <a:gd name="T2" fmla="*/ 757 w 757"/>
              <a:gd name="T3" fmla="*/ 380 h 380"/>
              <a:gd name="T4" fmla="*/ 0 w 757"/>
              <a:gd name="T5" fmla="*/ 380 h 380"/>
              <a:gd name="T6" fmla="*/ 378 w 757"/>
              <a:gd name="T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7" h="380">
                <a:moveTo>
                  <a:pt x="378" y="0"/>
                </a:moveTo>
                <a:lnTo>
                  <a:pt x="757" y="380"/>
                </a:lnTo>
                <a:lnTo>
                  <a:pt x="0" y="380"/>
                </a:lnTo>
                <a:lnTo>
                  <a:pt x="378" y="0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07604" y="1240011"/>
            <a:ext cx="2211451" cy="598488"/>
          </a:xfrm>
          <a:prstGeom prst="rect">
            <a:avLst/>
          </a:prstGeom>
          <a:solidFill>
            <a:srgbClr val="E60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819130" y="936798"/>
            <a:ext cx="1203325" cy="603250"/>
          </a:xfrm>
          <a:custGeom>
            <a:avLst/>
            <a:gdLst>
              <a:gd name="T0" fmla="*/ 379 w 758"/>
              <a:gd name="T1" fmla="*/ 0 h 380"/>
              <a:gd name="T2" fmla="*/ 758 w 758"/>
              <a:gd name="T3" fmla="*/ 380 h 380"/>
              <a:gd name="T4" fmla="*/ 0 w 758"/>
              <a:gd name="T5" fmla="*/ 380 h 380"/>
              <a:gd name="T6" fmla="*/ 379 w 758"/>
              <a:gd name="T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8" h="380">
                <a:moveTo>
                  <a:pt x="379" y="0"/>
                </a:moveTo>
                <a:lnTo>
                  <a:pt x="758" y="380"/>
                </a:lnTo>
                <a:lnTo>
                  <a:pt x="0" y="380"/>
                </a:lnTo>
                <a:lnTo>
                  <a:pt x="379" y="0"/>
                </a:lnTo>
                <a:close/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369867" y="1240011"/>
            <a:ext cx="2101850" cy="598488"/>
          </a:xfrm>
          <a:prstGeom prst="rect">
            <a:avLst/>
          </a:pr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073380" y="936798"/>
            <a:ext cx="1201738" cy="603250"/>
          </a:xfrm>
          <a:custGeom>
            <a:avLst/>
            <a:gdLst>
              <a:gd name="T0" fmla="*/ 379 w 757"/>
              <a:gd name="T1" fmla="*/ 0 h 380"/>
              <a:gd name="T2" fmla="*/ 757 w 757"/>
              <a:gd name="T3" fmla="*/ 380 h 380"/>
              <a:gd name="T4" fmla="*/ 0 w 757"/>
              <a:gd name="T5" fmla="*/ 380 h 380"/>
              <a:gd name="T6" fmla="*/ 379 w 757"/>
              <a:gd name="T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7" h="380">
                <a:moveTo>
                  <a:pt x="379" y="0"/>
                </a:moveTo>
                <a:lnTo>
                  <a:pt x="757" y="380"/>
                </a:lnTo>
                <a:lnTo>
                  <a:pt x="0" y="380"/>
                </a:lnTo>
                <a:lnTo>
                  <a:pt x="379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622530" y="1756072"/>
            <a:ext cx="2103438" cy="2255838"/>
          </a:xfrm>
          <a:prstGeom prst="rect">
            <a:avLst/>
          </a:pr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396000" rIns="14400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产品测试点及测试用例。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测试用例需要经过评审，包括包含测试目的、测试步骤、输入和预期输出等元素，用于达到测试点测试要求的执行描述。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622530" y="1240011"/>
            <a:ext cx="2103438" cy="598488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1908671" y="1443211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kumimoji="0" lang="zh-CN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4233639" y="1431533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kumimoji="0" lang="zh-CN" altLang="zh-CN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517183" y="1443211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115616" y="804862"/>
            <a:ext cx="6588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592"/>
          <p:cNvSpPr>
            <a:spLocks noChangeArrowheads="1"/>
          </p:cNvSpPr>
          <p:nvPr/>
        </p:nvSpPr>
        <p:spPr bwMode="auto">
          <a:xfrm>
            <a:off x="2130824" y="745931"/>
            <a:ext cx="108000" cy="108000"/>
          </a:xfrm>
          <a:prstGeom prst="ellipse">
            <a:avLst/>
          </a:prstGeom>
          <a:solidFill>
            <a:srgbClr val="E8E8E8"/>
          </a:solidFill>
          <a:ln w="28575">
            <a:solidFill>
              <a:srgbClr val="E6001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1594"/>
          <p:cNvSpPr>
            <a:spLocks noChangeArrowheads="1"/>
          </p:cNvSpPr>
          <p:nvPr/>
        </p:nvSpPr>
        <p:spPr bwMode="auto">
          <a:xfrm>
            <a:off x="4366792" y="744169"/>
            <a:ext cx="108000" cy="108000"/>
          </a:xfrm>
          <a:prstGeom prst="ellipse">
            <a:avLst/>
          </a:prstGeom>
          <a:solidFill>
            <a:srgbClr val="E8E8E8"/>
          </a:solidFill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594"/>
          <p:cNvSpPr>
            <a:spLocks noChangeArrowheads="1"/>
          </p:cNvSpPr>
          <p:nvPr/>
        </p:nvSpPr>
        <p:spPr bwMode="auto">
          <a:xfrm>
            <a:off x="6620249" y="738969"/>
            <a:ext cx="108000" cy="108000"/>
          </a:xfrm>
          <a:prstGeom prst="ellipse">
            <a:avLst/>
          </a:prstGeom>
          <a:solidFill>
            <a:srgbClr val="E8E8E8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43279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封面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模板-Top Secret  绝密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模板-Secret  机密 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模板-Confidential 秘密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模板-Internal  内参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华文细黑"/>
        <a:cs typeface=""/>
      </a:majorFont>
      <a:minorFont>
        <a:latin typeface="华文中宋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688B6"/>
        </a:solidFill>
        <a:ln w="12700" cap="flat" cmpd="sng" algn="ctr">
          <a:noFill/>
          <a:prstDash val="dash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>
            <a:ln>
              <a:noFill/>
            </a:ln>
            <a:effectLst/>
            <a:uLnTx/>
            <a:uFillTx/>
            <a:latin typeface="微软雅黑" pitchFamily="34" charset="-122"/>
            <a:ea typeface="微软雅黑" pitchFamily="34" charset="-122"/>
            <a:cs typeface="+mn-cs"/>
          </a:defRPr>
        </a:defPPr>
      </a:lstStyle>
    </a:sp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x4e0b__x8f7d__x6570_ xmlns="d6fa4dc3-1ae8-4af7-8884-d171c06b7143">433</_x4e0b__x8f7d__x6570_>
    <_x8bc4__x8bba_ xmlns="d6fa4dc3-1ae8-4af7-8884-d171c06b7143">0</_x8bc4__x8bba_>
    <_x8bc4__x8bba__x6570_ xmlns="d6fa4dc3-1ae8-4af7-8884-d171c06b7143">0</_x8bc4__x8bba__x6570_>
    <_x8bc4__x5206_ xmlns="d6fa4dc3-1ae8-4af7-8884-d171c06b7143">0</_x8bc4__x5206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3D58410F14738D4498651A9620D3F674" ma:contentTypeVersion="4" ma:contentTypeDescription="新建文档。" ma:contentTypeScope="" ma:versionID="13512731c5c06eb77aed6ca9a73e1f69">
  <xsd:schema xmlns:xsd="http://www.w3.org/2001/XMLSchema" xmlns:p="http://schemas.microsoft.com/office/2006/metadata/properties" xmlns:ns2="d6fa4dc3-1ae8-4af7-8884-d171c06b7143" targetNamespace="http://schemas.microsoft.com/office/2006/metadata/properties" ma:root="true" ma:fieldsID="e69394edf6efcb251fac7b43702f30e1" ns2:_="">
    <xsd:import namespace="d6fa4dc3-1ae8-4af7-8884-d171c06b7143"/>
    <xsd:element name="properties">
      <xsd:complexType>
        <xsd:sequence>
          <xsd:element name="documentManagement">
            <xsd:complexType>
              <xsd:all>
                <xsd:element ref="ns2:_x4e0b__x8f7d__x6570_" minOccurs="0"/>
                <xsd:element ref="ns2:_x8bc4__x8bba__x6570_" minOccurs="0"/>
                <xsd:element ref="ns2:_x8bc4__x8bba_" minOccurs="0"/>
                <xsd:element ref="ns2:_x8bc4__x5206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6fa4dc3-1ae8-4af7-8884-d171c06b7143" elementFormDefault="qualified">
    <xsd:import namespace="http://schemas.microsoft.com/office/2006/documentManagement/types"/>
    <xsd:element name="_x4e0b__x8f7d__x6570_" ma:index="8" nillable="true" ma:displayName="下载数" ma:default="0" ma:internalName="_x4e0b__x8f7d__x6570_">
      <xsd:simpleType>
        <xsd:restriction base="dms:Unknown"/>
      </xsd:simpleType>
    </xsd:element>
    <xsd:element name="_x8bc4__x8bba__x6570_" ma:index="9" nillable="true" ma:displayName="评论数" ma:default="0" ma:internalName="_x8bc4__x8bba__x6570_">
      <xsd:simpleType>
        <xsd:restriction base="dms:Unknown"/>
      </xsd:simpleType>
    </xsd:element>
    <xsd:element name="_x8bc4__x8bba_" ma:index="10" nillable="true" ma:displayName="评论" ma:default="0" ma:internalName="_x8bc4__x8bba_">
      <xsd:simpleType>
        <xsd:restriction base="dms:Unknown"/>
      </xsd:simpleType>
    </xsd:element>
    <xsd:element name="_x8bc4__x5206_" ma:index="11" nillable="true" ma:displayName="评分" ma:default="0" ma:internalName="_x8bc4__x5206_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 ma:readOnly="true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1A9CC7-676B-4713-A3F7-377D10EAC796}">
  <ds:schemaRefs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d6fa4dc3-1ae8-4af7-8884-d171c06b714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6926F7-A464-416D-B3CF-D25F01CF01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fa4dc3-1ae8-4af7-8884-d171c06b714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1B5DF67-C9B2-44A7-A27B-ADAC568DA1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新华三集团PPT模板-白底中文模板</Template>
  <TotalTime>5170</TotalTime>
  <Words>1731</Words>
  <Application>Microsoft Office PowerPoint</Application>
  <PresentationFormat>全屏显示(16:9)</PresentationFormat>
  <Paragraphs>220</Paragraphs>
  <Slides>18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等线</vt:lpstr>
      <vt:lpstr>华文中宋</vt:lpstr>
      <vt:lpstr>宋体</vt:lpstr>
      <vt:lpstr>微软雅黑</vt:lpstr>
      <vt:lpstr>Arial</vt:lpstr>
      <vt:lpstr>Calibri</vt:lpstr>
      <vt:lpstr>Tahoma</vt:lpstr>
      <vt:lpstr>Wingdings</vt:lpstr>
      <vt:lpstr>封面模板</vt:lpstr>
      <vt:lpstr>模板-Top Secret  绝密</vt:lpstr>
      <vt:lpstr>模板-Secret  机密 </vt:lpstr>
      <vt:lpstr>模板-Confidential 秘密</vt:lpstr>
      <vt:lpstr>模板-Internal  内参</vt:lpstr>
      <vt:lpstr>Document</vt:lpstr>
      <vt:lpstr>服务软件开发部测试流程培训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PPT使用说明</dc:title>
  <dc:creator>dingyuanmeng 11958</dc:creator>
  <cp:lastModifiedBy>zhangshuai (CW)</cp:lastModifiedBy>
  <cp:revision>414</cp:revision>
  <cp:lastPrinted>2013-01-19T15:46:08Z</cp:lastPrinted>
  <dcterms:created xsi:type="dcterms:W3CDTF">2016-05-11T02:15:44Z</dcterms:created>
  <dcterms:modified xsi:type="dcterms:W3CDTF">2023-09-14T06:23:46Z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0x0101003D58410F14738D4498651A9620D3F674</vt:lpwstr>
  </property>
  <property fmtid="{D5CDD505-2E9C-101B-9397-08002B2CF9AE}" pid="3" name="NXPowerLiteLastOptimized">
    <vt:lpwstr>2934491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D5.0.6</vt:lpwstr>
  </property>
  <property fmtid="{D5CDD505-2E9C-101B-9397-08002B2CF9AE}" pid="6" name="Version">
    <vt:i4>1</vt:i4>
  </property>
</Properties>
</file>